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74"/>
  </p:notesMasterIdLst>
  <p:handoutMasterIdLst>
    <p:handoutMasterId r:id="rId75"/>
  </p:handoutMasterIdLst>
  <p:sldIdLst>
    <p:sldId id="261" r:id="rId3"/>
    <p:sldId id="257" r:id="rId4"/>
    <p:sldId id="262" r:id="rId5"/>
    <p:sldId id="264" r:id="rId6"/>
    <p:sldId id="267" r:id="rId7"/>
    <p:sldId id="268" r:id="rId8"/>
    <p:sldId id="270" r:id="rId9"/>
    <p:sldId id="350" r:id="rId10"/>
    <p:sldId id="272" r:id="rId11"/>
    <p:sldId id="274" r:id="rId12"/>
    <p:sldId id="276" r:id="rId13"/>
    <p:sldId id="279" r:id="rId14"/>
    <p:sldId id="281" r:id="rId15"/>
    <p:sldId id="358" r:id="rId16"/>
    <p:sldId id="348" r:id="rId17"/>
    <p:sldId id="282" r:id="rId18"/>
    <p:sldId id="284" r:id="rId19"/>
    <p:sldId id="286" r:id="rId20"/>
    <p:sldId id="288" r:id="rId21"/>
    <p:sldId id="289" r:id="rId22"/>
    <p:sldId id="356" r:id="rId23"/>
    <p:sldId id="291" r:id="rId24"/>
    <p:sldId id="294" r:id="rId25"/>
    <p:sldId id="290" r:id="rId26"/>
    <p:sldId id="292" r:id="rId27"/>
    <p:sldId id="293" r:id="rId28"/>
    <p:sldId id="295" r:id="rId29"/>
    <p:sldId id="296" r:id="rId30"/>
    <p:sldId id="298" r:id="rId31"/>
    <p:sldId id="359" r:id="rId32"/>
    <p:sldId id="299" r:id="rId33"/>
    <p:sldId id="302" r:id="rId34"/>
    <p:sldId id="360" r:id="rId35"/>
    <p:sldId id="304" r:id="rId36"/>
    <p:sldId id="306" r:id="rId37"/>
    <p:sldId id="361" r:id="rId38"/>
    <p:sldId id="308" r:id="rId39"/>
    <p:sldId id="362" r:id="rId40"/>
    <p:sldId id="310" r:id="rId41"/>
    <p:sldId id="315" r:id="rId42"/>
    <p:sldId id="311" r:id="rId43"/>
    <p:sldId id="312" r:id="rId44"/>
    <p:sldId id="313" r:id="rId45"/>
    <p:sldId id="314" r:id="rId46"/>
    <p:sldId id="317" r:id="rId47"/>
    <p:sldId id="318" r:id="rId48"/>
    <p:sldId id="320" r:id="rId49"/>
    <p:sldId id="322" r:id="rId50"/>
    <p:sldId id="321" r:id="rId51"/>
    <p:sldId id="323" r:id="rId52"/>
    <p:sldId id="324" r:id="rId53"/>
    <p:sldId id="357" r:id="rId54"/>
    <p:sldId id="325" r:id="rId55"/>
    <p:sldId id="326" r:id="rId56"/>
    <p:sldId id="327" r:id="rId57"/>
    <p:sldId id="328" r:id="rId58"/>
    <p:sldId id="329" r:id="rId59"/>
    <p:sldId id="330" r:id="rId60"/>
    <p:sldId id="331" r:id="rId61"/>
    <p:sldId id="347" r:id="rId62"/>
    <p:sldId id="332" r:id="rId63"/>
    <p:sldId id="333" r:id="rId64"/>
    <p:sldId id="334" r:id="rId65"/>
    <p:sldId id="363" r:id="rId66"/>
    <p:sldId id="339" r:id="rId67"/>
    <p:sldId id="340" r:id="rId68"/>
    <p:sldId id="366" r:id="rId69"/>
    <p:sldId id="365" r:id="rId70"/>
    <p:sldId id="364" r:id="rId71"/>
    <p:sldId id="343" r:id="rId72"/>
    <p:sldId id="34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3515" autoAdjust="0"/>
  </p:normalViewPr>
  <p:slideViewPr>
    <p:cSldViewPr snapToGrid="0">
      <p:cViewPr varScale="1">
        <p:scale>
          <a:sx n="92" d="100"/>
          <a:sy n="92" d="100"/>
        </p:scale>
        <p:origin x="288" y="7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29180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88954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18</a:t>
            </a:fld>
            <a:endParaRPr lang="en-US"/>
          </a:p>
        </p:txBody>
      </p:sp>
    </p:spTree>
    <p:extLst>
      <p:ext uri="{BB962C8B-B14F-4D97-AF65-F5344CB8AC3E}">
        <p14:creationId xmlns:p14="http://schemas.microsoft.com/office/powerpoint/2010/main" val="3864120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11826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b="1" dirty="0"/>
              <a:t>Parameter interfaces</a:t>
            </a:r>
            <a:r>
              <a:rPr lang="en-MY" altLang="en-US" dirty="0"/>
              <a:t>: data passed from one method or procedure to another.</a:t>
            </a:r>
          </a:p>
          <a:p>
            <a:r>
              <a:rPr lang="en-MY" altLang="en-US" b="1" dirty="0"/>
              <a:t>Shared memory interfaces</a:t>
            </a:r>
            <a:r>
              <a:rPr lang="en-MY" altLang="en-US" dirty="0"/>
              <a:t>: block of memory is shared between procedures or functions.</a:t>
            </a:r>
          </a:p>
          <a:p>
            <a:r>
              <a:rPr lang="en-MY" altLang="en-US" b="1" dirty="0"/>
              <a:t>Procedural interfaces</a:t>
            </a:r>
            <a:r>
              <a:rPr lang="en-MY" altLang="en-US" dirty="0"/>
              <a:t>: sub-system encapsulates a set of procedures to be called by other sub-systems.</a:t>
            </a:r>
          </a:p>
          <a:p>
            <a:r>
              <a:rPr lang="en-MY" altLang="en-US" b="1" dirty="0"/>
              <a:t>Message passing interfaces</a:t>
            </a:r>
            <a:r>
              <a:rPr lang="en-MY" altLang="en-US" dirty="0"/>
              <a:t>: sub-systems request services from other sub-systems.</a:t>
            </a:r>
          </a:p>
          <a:p>
            <a:endParaRPr lang="en-MY" altLang="en-US" dirty="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3DD009-8B89-4F79-8FF7-20F537E7A605}" type="slidenum">
              <a:rPr lang="en-US" altLang="en-US">
                <a:latin typeface="Tahoma" panose="020B0604030504040204" pitchFamily="34" charset="0"/>
              </a:rPr>
              <a:pPr>
                <a:spcBef>
                  <a:spcPct val="0"/>
                </a:spcBef>
              </a:pPr>
              <a:t>41</a:t>
            </a:fld>
            <a:endParaRPr lang="en-US" altLang="en-US">
              <a:latin typeface="Tahoma" panose="020B0604030504040204" pitchFamily="34" charset="0"/>
            </a:endParaRPr>
          </a:p>
        </p:txBody>
      </p:sp>
    </p:spTree>
    <p:extLst>
      <p:ext uri="{BB962C8B-B14F-4D97-AF65-F5344CB8AC3E}">
        <p14:creationId xmlns:p14="http://schemas.microsoft.com/office/powerpoint/2010/main" val="686483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b="1" dirty="0"/>
              <a:t>Parameter interfaces</a:t>
            </a:r>
            <a:r>
              <a:rPr lang="en-MY" altLang="en-US" dirty="0"/>
              <a:t>: data passed from one method or procedure to another.</a:t>
            </a:r>
          </a:p>
          <a:p>
            <a:r>
              <a:rPr lang="en-MY" altLang="en-US" b="1" dirty="0"/>
              <a:t>Shared memory interfaces</a:t>
            </a:r>
            <a:r>
              <a:rPr lang="en-MY" altLang="en-US" dirty="0"/>
              <a:t>: block of memory is shared between procedures or functions.</a:t>
            </a:r>
          </a:p>
          <a:p>
            <a:r>
              <a:rPr lang="en-MY" altLang="en-US" b="1" dirty="0"/>
              <a:t>Procedural interfaces</a:t>
            </a:r>
            <a:r>
              <a:rPr lang="en-MY" altLang="en-US" dirty="0"/>
              <a:t>: sub-system encapsulates a set of procedures to be called by other sub-systems.</a:t>
            </a:r>
          </a:p>
          <a:p>
            <a:r>
              <a:rPr lang="en-MY" altLang="en-US" b="1" dirty="0"/>
              <a:t>Message passing interfaces</a:t>
            </a:r>
            <a:r>
              <a:rPr lang="en-MY" altLang="en-US" dirty="0"/>
              <a:t>: sub-systems request services from other sub-systems.</a:t>
            </a:r>
          </a:p>
          <a:p>
            <a:endParaRPr lang="en-MY" altLang="en-US" dirty="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2CC80A-A09D-48DD-A5B6-F8E2B88BFB42}" type="slidenum">
              <a:rPr lang="en-US" altLang="en-US">
                <a:latin typeface="Tahoma" panose="020B0604030504040204" pitchFamily="34" charset="0"/>
              </a:rPr>
              <a:pPr>
                <a:spcBef>
                  <a:spcPct val="0"/>
                </a:spcBef>
              </a:pPr>
              <a:t>42</a:t>
            </a:fld>
            <a:endParaRPr lang="en-US" altLang="en-US">
              <a:latin typeface="Tahoma" panose="020B0604030504040204" pitchFamily="34" charset="0"/>
            </a:endParaRPr>
          </a:p>
        </p:txBody>
      </p:sp>
    </p:spTree>
    <p:extLst>
      <p:ext uri="{BB962C8B-B14F-4D97-AF65-F5344CB8AC3E}">
        <p14:creationId xmlns:p14="http://schemas.microsoft.com/office/powerpoint/2010/main" val="332759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b="1" dirty="0"/>
              <a:t>Parameter interfaces</a:t>
            </a:r>
            <a:r>
              <a:rPr lang="en-MY" altLang="en-US" dirty="0"/>
              <a:t>: data passed from one method or procedure to another.</a:t>
            </a:r>
          </a:p>
          <a:p>
            <a:r>
              <a:rPr lang="en-MY" altLang="en-US" b="1" dirty="0"/>
              <a:t>Shared memory interfaces</a:t>
            </a:r>
            <a:r>
              <a:rPr lang="en-MY" altLang="en-US" dirty="0"/>
              <a:t>: block of memory is shared between procedures or functions.</a:t>
            </a:r>
          </a:p>
          <a:p>
            <a:r>
              <a:rPr lang="en-MY" altLang="en-US" b="1" dirty="0"/>
              <a:t>Procedural interfaces</a:t>
            </a:r>
            <a:r>
              <a:rPr lang="en-MY" altLang="en-US" dirty="0"/>
              <a:t>: sub-system encapsulates a set of procedures to be called by other sub-systems.</a:t>
            </a:r>
          </a:p>
          <a:p>
            <a:r>
              <a:rPr lang="en-MY" altLang="en-US" b="1" dirty="0"/>
              <a:t>Message passing interfaces</a:t>
            </a:r>
            <a:r>
              <a:rPr lang="en-MY" altLang="en-US" dirty="0"/>
              <a:t>: sub-systems request services from other sub-systems.</a:t>
            </a:r>
          </a:p>
          <a:p>
            <a:endParaRPr lang="en-MY" altLang="en-US" dirty="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E06907-4C3E-435C-B497-53B1603E28FD}" type="slidenum">
              <a:rPr lang="en-US" altLang="en-US">
                <a:latin typeface="Tahoma" panose="020B0604030504040204" pitchFamily="34" charset="0"/>
              </a:rPr>
              <a:pPr>
                <a:spcBef>
                  <a:spcPct val="0"/>
                </a:spcBef>
              </a:pPr>
              <a:t>43</a:t>
            </a:fld>
            <a:endParaRPr lang="en-US" altLang="en-US">
              <a:latin typeface="Tahoma" panose="020B0604030504040204" pitchFamily="34" charset="0"/>
            </a:endParaRPr>
          </a:p>
        </p:txBody>
      </p:sp>
    </p:spTree>
    <p:extLst>
      <p:ext uri="{BB962C8B-B14F-4D97-AF65-F5344CB8AC3E}">
        <p14:creationId xmlns:p14="http://schemas.microsoft.com/office/powerpoint/2010/main" val="366558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MY" altLang="en-US" b="1" dirty="0"/>
              <a:t>Parameter interfaces</a:t>
            </a:r>
            <a:r>
              <a:rPr lang="en-MY" altLang="en-US" dirty="0"/>
              <a:t>: data passed from one method or procedure to another.</a:t>
            </a:r>
          </a:p>
          <a:p>
            <a:r>
              <a:rPr lang="en-MY" altLang="en-US" b="1" dirty="0"/>
              <a:t>Shared memory interfaces</a:t>
            </a:r>
            <a:r>
              <a:rPr lang="en-MY" altLang="en-US" dirty="0"/>
              <a:t>: block of memory is shared between procedures or functions.</a:t>
            </a:r>
          </a:p>
          <a:p>
            <a:r>
              <a:rPr lang="en-MY" altLang="en-US" b="1" dirty="0"/>
              <a:t>Procedural interfaces</a:t>
            </a:r>
            <a:r>
              <a:rPr lang="en-MY" altLang="en-US" dirty="0"/>
              <a:t>: sub-system encapsulates a set of procedures to be called by other sub-systems.</a:t>
            </a:r>
          </a:p>
          <a:p>
            <a:r>
              <a:rPr lang="en-MY" altLang="en-US" b="1" dirty="0"/>
              <a:t>Message passing interfaces</a:t>
            </a:r>
            <a:r>
              <a:rPr lang="en-MY" altLang="en-US" dirty="0"/>
              <a:t>: sub-systems request services from other sub-systems.</a:t>
            </a:r>
          </a:p>
          <a:p>
            <a:endParaRPr lang="en-MY" altLang="en-US" dirty="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EF22EC-0254-48C7-90B3-0709CB135E9F}" type="slidenum">
              <a:rPr lang="en-US" altLang="en-US">
                <a:latin typeface="Tahoma" panose="020B0604030504040204" pitchFamily="34" charset="0"/>
              </a:rPr>
              <a:pPr>
                <a:spcBef>
                  <a:spcPct val="0"/>
                </a:spcBef>
              </a:pPr>
              <a:t>44</a:t>
            </a:fld>
            <a:endParaRPr lang="en-US" altLang="en-US">
              <a:latin typeface="Tahoma" panose="020B0604030504040204" pitchFamily="34" charset="0"/>
            </a:endParaRPr>
          </a:p>
        </p:txBody>
      </p:sp>
    </p:spTree>
    <p:extLst>
      <p:ext uri="{BB962C8B-B14F-4D97-AF65-F5344CB8AC3E}">
        <p14:creationId xmlns:p14="http://schemas.microsoft.com/office/powerpoint/2010/main" val="3738311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Test Strategy is also known as test approach defines how testing would be carried out. Test approach has two techniques:</a:t>
            </a:r>
          </a:p>
          <a:p>
            <a:r>
              <a:rPr lang="en-US" altLang="en-US" b="1" dirty="0"/>
              <a:t>Proactive - </a:t>
            </a:r>
            <a:r>
              <a:rPr lang="en-US" altLang="en-US" dirty="0"/>
              <a:t>An approach in which the test design process is initiated as early as possible in order to find and fix the defects before the build is created.</a:t>
            </a:r>
          </a:p>
          <a:p>
            <a:r>
              <a:rPr lang="en-US" altLang="en-US" b="1" dirty="0"/>
              <a:t>Reactive - </a:t>
            </a:r>
            <a:r>
              <a:rPr lang="en-US" altLang="en-US" dirty="0"/>
              <a:t>An approach in which the testing is not started until after design and coding are completed.</a:t>
            </a:r>
          </a:p>
          <a:p>
            <a:endParaRPr lang="en-MY" dirty="0"/>
          </a:p>
        </p:txBody>
      </p:sp>
      <p:sp>
        <p:nvSpPr>
          <p:cNvPr id="4" name="Slide Number Placeholder 3"/>
          <p:cNvSpPr>
            <a:spLocks noGrp="1"/>
          </p:cNvSpPr>
          <p:nvPr>
            <p:ph type="sldNum" sz="quarter" idx="10"/>
          </p:nvPr>
        </p:nvSpPr>
        <p:spPr/>
        <p:txBody>
          <a:bodyPr/>
          <a:lstStyle/>
          <a:p>
            <a:fld id="{82869989-EB00-4EE7-BCB5-25BDC5BB29F8}" type="slidenum">
              <a:rPr lang="en-US" smtClean="0"/>
              <a:t>51</a:t>
            </a:fld>
            <a:endParaRPr lang="en-US"/>
          </a:p>
        </p:txBody>
      </p:sp>
    </p:spTree>
    <p:extLst>
      <p:ext uri="{BB962C8B-B14F-4D97-AF65-F5344CB8AC3E}">
        <p14:creationId xmlns:p14="http://schemas.microsoft.com/office/powerpoint/2010/main" val="47206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227645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22315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11826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43661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199751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324040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29073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237321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4000" cap="none" baseline="0">
                <a:solidFill>
                  <a:schemeClr val="tx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4F86D-988B-4252-B4FA-A003BB228AD8}"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9A387-26DE-494E-9234-ADA0F9AB5884}" type="datetime1">
              <a:rPr lang="en-US" smtClean="0"/>
              <a:t>7/29/2020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atin typeface="Century Gothic" panose="020B0502020202020204" pitchFamily="34" charset="0"/>
              </a:defRPr>
            </a:lvl1pPr>
            <a:lvl2pPr>
              <a:defRPr sz="2400">
                <a:latin typeface="Century Gothic" panose="020B0502020202020204" pitchFamily="34" charset="0"/>
              </a:defRPr>
            </a:lvl2pPr>
            <a:lvl3pPr>
              <a:defRPr sz="2000">
                <a:latin typeface="Century Gothic" panose="020B0502020202020204" pitchFamily="34" charset="0"/>
              </a:defRPr>
            </a:lvl3pPr>
            <a:lvl4pPr>
              <a:defRPr sz="1800">
                <a:latin typeface="Century Gothic" panose="020B0502020202020204" pitchFamily="34" charset="0"/>
              </a:defRPr>
            </a:lvl4pPr>
            <a:lvl5pPr>
              <a:defRPr sz="1800">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DA5015-E9D6-4FD7-BC10-EE477105AA7A}" type="datetime1">
              <a:rPr lang="en-US" smtClean="0"/>
              <a:t>7/29/2020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4000" cap="none" baseline="0">
                <a:solidFill>
                  <a:schemeClr val="tx1"/>
                </a:solidFill>
                <a:latin typeface="Century Gothic" panose="020B0502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E5D7A4-FD47-4494-8F9F-677842E6089E}" type="datetime1">
              <a:rPr lang="en-US" smtClean="0"/>
              <a:t>7/29/2020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63E76C-DEDB-4B6D-A29E-3856EA9004E3}" type="datetime1">
              <a:rPr lang="en-US" smtClean="0"/>
              <a:t>7/29/2020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E7B603-6B1E-4879-978A-9C40DD4F6289}" type="datetime1">
              <a:rPr lang="en-US" smtClean="0"/>
              <a:t>7/29/2020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fld id="{444CC400-BB0A-4468-98A6-2C400BFD30EE}" type="datetime1">
              <a:rPr lang="en-US" smtClean="0"/>
              <a:t>7/29/2020</a:t>
            </a:fld>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84152F84-9665-4432-ABEC-5BC096B1CB7C}" type="datetime1">
              <a:rPr lang="en-US" smtClean="0"/>
              <a:t>7/29/2020</a:t>
            </a:fld>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4"/>
            <a:ext cx="9601200" cy="7695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390787"/>
            <a:ext cx="9601200" cy="44004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26F2968F-5701-492E-B9DF-B8692F9AFF6D}" type="datetime1">
              <a:rPr lang="en-US" smtClean="0"/>
              <a:t>7/29/2020</a:t>
            </a:fld>
            <a:endParaRPr lang="en-US"/>
          </a:p>
        </p:txBody>
      </p: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8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sz="2800" kern="1200">
          <a:solidFill>
            <a:schemeClr val="tx1"/>
          </a:solidFill>
          <a:latin typeface="Century Gothic" panose="020B0502020202020204" pitchFamily="34" charset="0"/>
          <a:ea typeface="+mn-ea"/>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sz="2400" kern="1200">
          <a:solidFill>
            <a:schemeClr val="tx1"/>
          </a:solidFill>
          <a:latin typeface="Century Gothic" panose="020B0502020202020204" pitchFamily="34" charset="0"/>
          <a:ea typeface="+mn-ea"/>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sz="2000" kern="1200">
          <a:solidFill>
            <a:schemeClr val="tx1"/>
          </a:solidFill>
          <a:latin typeface="Century Gothic" panose="020B0502020202020204" pitchFamily="34" charset="0"/>
          <a:ea typeface="+mn-ea"/>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sz="1800" kern="1200">
          <a:solidFill>
            <a:schemeClr val="tx1"/>
          </a:solidFill>
          <a:latin typeface="Century Gothic" panose="020B0502020202020204" pitchFamily="34" charset="0"/>
          <a:ea typeface="+mn-ea"/>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Century Gothic" panose="020B0502020202020204" pitchFamily="34" charset="0"/>
          <a:ea typeface="+mn-ea"/>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Chapter 7 </a:t>
            </a:r>
            <a:r>
              <a:rPr lang="en-US" dirty="0"/>
              <a:t>Software Testing</a:t>
            </a:r>
          </a:p>
        </p:txBody>
      </p:sp>
      <p:sp>
        <p:nvSpPr>
          <p:cNvPr id="3" name="Subtitle 2"/>
          <p:cNvSpPr>
            <a:spLocks noGrp="1"/>
          </p:cNvSpPr>
          <p:nvPr>
            <p:ph type="subTitle" idx="1"/>
          </p:nvPr>
        </p:nvSpPr>
        <p:spPr/>
        <p:txBody>
          <a:bodyPr/>
          <a:lstStyle/>
          <a:p>
            <a:endParaRPr lang="en-US" dirty="0"/>
          </a:p>
        </p:txBody>
      </p:sp>
      <p:pic>
        <p:nvPicPr>
          <p:cNvPr id="4" name="Picture 6" descr="http://qatestlab.com/assets/software-testing-company0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137" y="1769408"/>
            <a:ext cx="2673350" cy="20621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fontScale="90000"/>
          </a:bodyPr>
          <a:lstStyle/>
          <a:p>
            <a:r>
              <a:rPr lang="en-MY" dirty="0"/>
              <a:t>Introduction – Stages in Testing Process</a:t>
            </a:r>
            <a:br>
              <a:rPr lang="en-MY" dirty="0"/>
            </a:br>
            <a:r>
              <a:rPr lang="en-MY" dirty="0"/>
              <a:t>3. Sub-System Testing</a:t>
            </a:r>
          </a:p>
        </p:txBody>
      </p:sp>
      <p:sp>
        <p:nvSpPr>
          <p:cNvPr id="4" name="Content Placeholder 3"/>
          <p:cNvSpPr>
            <a:spLocks noGrp="1"/>
          </p:cNvSpPr>
          <p:nvPr>
            <p:ph idx="1"/>
          </p:nvPr>
        </p:nvSpPr>
        <p:spPr/>
        <p:txBody>
          <a:bodyPr/>
          <a:lstStyle/>
          <a:p>
            <a:r>
              <a:rPr lang="en-US" altLang="en-US" dirty="0">
                <a:latin typeface="Garamond" panose="02020404030301010803" pitchFamily="18" charset="0"/>
                <a:cs typeface="Times New Roman" panose="02020603050405020304" pitchFamily="18" charset="0"/>
              </a:rPr>
              <a:t>This phase involves </a:t>
            </a:r>
            <a:r>
              <a:rPr lang="en-US" altLang="en-US" dirty="0">
                <a:solidFill>
                  <a:schemeClr val="hlink"/>
                </a:solidFill>
                <a:latin typeface="Garamond" panose="02020404030301010803" pitchFamily="18" charset="0"/>
                <a:cs typeface="Times New Roman" panose="02020603050405020304" pitchFamily="18" charset="0"/>
              </a:rPr>
              <a:t>testing collections of modules</a:t>
            </a:r>
            <a:r>
              <a:rPr lang="en-US" altLang="en-US" dirty="0">
                <a:latin typeface="Garamond" panose="02020404030301010803" pitchFamily="18" charset="0"/>
                <a:cs typeface="Times New Roman" panose="02020603050405020304" pitchFamily="18" charset="0"/>
              </a:rPr>
              <a:t>, which have been </a:t>
            </a:r>
            <a:r>
              <a:rPr lang="en-US" altLang="en-US" dirty="0">
                <a:solidFill>
                  <a:schemeClr val="hlink"/>
                </a:solidFill>
                <a:latin typeface="Garamond" panose="02020404030301010803" pitchFamily="18" charset="0"/>
                <a:cs typeface="Times New Roman" panose="02020603050405020304" pitchFamily="18" charset="0"/>
              </a:rPr>
              <a:t>integrated</a:t>
            </a:r>
            <a:r>
              <a:rPr lang="en-US" altLang="en-US" dirty="0">
                <a:latin typeface="Garamond" panose="02020404030301010803" pitchFamily="18" charset="0"/>
                <a:cs typeface="Times New Roman" panose="02020603050405020304" pitchFamily="18" charset="0"/>
              </a:rPr>
              <a:t> into sub-systems</a:t>
            </a:r>
            <a:r>
              <a:rPr lang="en-US" altLang="en-US" dirty="0"/>
              <a:t> </a:t>
            </a:r>
          </a:p>
          <a:p>
            <a:endParaRPr lang="en-US" alt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10</a:t>
            </a:fld>
            <a:endParaRPr lang="en-US"/>
          </a:p>
        </p:txBody>
      </p:sp>
      <p:pic>
        <p:nvPicPr>
          <p:cNvPr id="2" name="Picture 1">
            <a:extLst>
              <a:ext uri="{FF2B5EF4-FFF2-40B4-BE49-F238E27FC236}">
                <a16:creationId xmlns:a16="http://schemas.microsoft.com/office/drawing/2014/main" id="{92B831E4-21A5-4736-B75E-3946ADEB99CC}"/>
              </a:ext>
            </a:extLst>
          </p:cNvPr>
          <p:cNvPicPr>
            <a:picLocks noChangeAspect="1"/>
          </p:cNvPicPr>
          <p:nvPr/>
        </p:nvPicPr>
        <p:blipFill>
          <a:blip r:embed="rId4"/>
          <a:stretch>
            <a:fillRect/>
          </a:stretch>
        </p:blipFill>
        <p:spPr>
          <a:xfrm>
            <a:off x="1731104" y="2636046"/>
            <a:ext cx="8497036" cy="2949196"/>
          </a:xfrm>
          <a:prstGeom prst="rect">
            <a:avLst/>
          </a:prstGeom>
        </p:spPr>
      </p:pic>
    </p:spTree>
    <p:extLst>
      <p:ext uri="{BB962C8B-B14F-4D97-AF65-F5344CB8AC3E}">
        <p14:creationId xmlns:p14="http://schemas.microsoft.com/office/powerpoint/2010/main" val="129915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MY" dirty="0"/>
              <a:t>Introduction – Stages in Testing Process</a:t>
            </a:r>
            <a:br>
              <a:rPr lang="en-MY" dirty="0"/>
            </a:br>
            <a:r>
              <a:rPr lang="en-MY" dirty="0"/>
              <a:t>4. System Testing</a:t>
            </a:r>
          </a:p>
        </p:txBody>
      </p:sp>
      <p:sp>
        <p:nvSpPr>
          <p:cNvPr id="4" name="Content Placeholder 3"/>
          <p:cNvSpPr>
            <a:spLocks noGrp="1"/>
          </p:cNvSpPr>
          <p:nvPr>
            <p:ph idx="1"/>
          </p:nvPr>
        </p:nvSpPr>
        <p:spPr/>
        <p:txBody>
          <a:bodyPr/>
          <a:lstStyle/>
          <a:p>
            <a:r>
              <a:rPr lang="en-US" altLang="en-US" dirty="0">
                <a:latin typeface="Garamond" panose="02020404030301010803" pitchFamily="18" charset="0"/>
                <a:cs typeface="Times New Roman" panose="02020603050405020304" pitchFamily="18" charset="0"/>
              </a:rPr>
              <a:t>System testing tests the </a:t>
            </a:r>
            <a:r>
              <a:rPr lang="en-US" altLang="en-US" dirty="0">
                <a:solidFill>
                  <a:schemeClr val="hlink"/>
                </a:solidFill>
                <a:latin typeface="Garamond" panose="02020404030301010803" pitchFamily="18" charset="0"/>
                <a:cs typeface="Times New Roman" panose="02020603050405020304" pitchFamily="18" charset="0"/>
              </a:rPr>
              <a:t>integration of each sub-system in the entire system</a:t>
            </a:r>
            <a:r>
              <a:rPr lang="en-US" altLang="en-US" dirty="0"/>
              <a:t> </a:t>
            </a:r>
          </a:p>
          <a:p>
            <a:r>
              <a:rPr lang="en-US" altLang="en-US" dirty="0">
                <a:latin typeface="Garamond" panose="02020404030301010803" pitchFamily="18" charset="0"/>
                <a:cs typeface="Times New Roman" panose="02020603050405020304" pitchFamily="18" charset="0"/>
              </a:rPr>
              <a:t>It also test to find </a:t>
            </a:r>
            <a:r>
              <a:rPr lang="en-US" altLang="en-US" dirty="0">
                <a:solidFill>
                  <a:schemeClr val="hlink"/>
                </a:solidFill>
                <a:latin typeface="Garamond" panose="02020404030301010803" pitchFamily="18" charset="0"/>
                <a:cs typeface="Times New Roman" panose="02020603050405020304" pitchFamily="18" charset="0"/>
              </a:rPr>
              <a:t>discrepancies</a:t>
            </a:r>
            <a:r>
              <a:rPr lang="en-US" altLang="en-US" dirty="0">
                <a:latin typeface="Garamond" panose="02020404030301010803" pitchFamily="18" charset="0"/>
                <a:cs typeface="Times New Roman" panose="02020603050405020304" pitchFamily="18" charset="0"/>
              </a:rPr>
              <a:t> between the system and its original objective, current specifications, and systems documentation</a:t>
            </a:r>
            <a:r>
              <a:rPr lang="en-US" altLang="en-US" dirty="0"/>
              <a:t> </a:t>
            </a:r>
          </a:p>
          <a:p>
            <a:r>
              <a:rPr lang="en-US" altLang="en-US" dirty="0">
                <a:latin typeface="Garamond" panose="02020404030301010803" pitchFamily="18" charset="0"/>
                <a:cs typeface="Times New Roman" panose="02020603050405020304" pitchFamily="18" charset="0"/>
              </a:rPr>
              <a:t>The primary concern is the </a:t>
            </a:r>
            <a:r>
              <a:rPr lang="en-US" altLang="en-US" dirty="0">
                <a:solidFill>
                  <a:srgbClr val="FF0000"/>
                </a:solidFill>
                <a:latin typeface="Garamond" panose="02020404030301010803" pitchFamily="18" charset="0"/>
                <a:cs typeface="Times New Roman" panose="02020603050405020304" pitchFamily="18" charset="0"/>
              </a:rPr>
              <a:t>compatibility of individual modules.</a:t>
            </a:r>
            <a:r>
              <a:rPr lang="en-US" altLang="en-US" dirty="0">
                <a:solidFill>
                  <a:srgbClr val="FF0000"/>
                </a:solidFill>
              </a:rPr>
              <a:t> </a:t>
            </a:r>
          </a:p>
        </p:txBody>
      </p:sp>
      <p:sp>
        <p:nvSpPr>
          <p:cNvPr id="6" name="Slide Number Placeholder 5"/>
          <p:cNvSpPr>
            <a:spLocks noGrp="1"/>
          </p:cNvSpPr>
          <p:nvPr>
            <p:ph type="sldNum" sz="quarter" idx="12"/>
          </p:nvPr>
        </p:nvSpPr>
        <p:spPr/>
        <p:txBody>
          <a:bodyPr/>
          <a:lstStyle/>
          <a:p>
            <a:fld id="{E31375A4-56A4-47D6-9801-1991572033F7}" type="slidenum">
              <a:rPr lang="en-US" smtClean="0"/>
              <a:t>11</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200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MY" dirty="0"/>
              <a:t>Introduction – Stages in Testing Process</a:t>
            </a:r>
            <a:br>
              <a:rPr lang="en-MY" dirty="0"/>
            </a:br>
            <a:r>
              <a:rPr lang="en-MY" dirty="0"/>
              <a:t>5. Acceptance Testing</a:t>
            </a:r>
          </a:p>
        </p:txBody>
      </p:sp>
      <p:sp>
        <p:nvSpPr>
          <p:cNvPr id="4" name="Content Placeholder 3"/>
          <p:cNvSpPr>
            <a:spLocks noGrp="1"/>
          </p:cNvSpPr>
          <p:nvPr>
            <p:ph idx="1"/>
          </p:nvPr>
        </p:nvSpPr>
        <p:spPr>
          <a:xfrm>
            <a:off x="1295400" y="1575227"/>
            <a:ext cx="9601200" cy="4215974"/>
          </a:xfrm>
        </p:spPr>
        <p:txBody>
          <a:bodyPr/>
          <a:lstStyle/>
          <a:p>
            <a:r>
              <a:rPr lang="en-US" altLang="en-US" dirty="0">
                <a:latin typeface="Garamond" panose="02020404030301010803" pitchFamily="18" charset="0"/>
                <a:cs typeface="Times New Roman" panose="02020603050405020304" pitchFamily="18" charset="0"/>
              </a:rPr>
              <a:t>Final stage in the testing process before the system is accepted for operational use</a:t>
            </a:r>
          </a:p>
          <a:p>
            <a:r>
              <a:rPr lang="en-US" altLang="en-US" dirty="0">
                <a:latin typeface="Garamond" panose="02020404030301010803" pitchFamily="18" charset="0"/>
                <a:cs typeface="Times New Roman" panose="02020603050405020304" pitchFamily="18" charset="0"/>
              </a:rPr>
              <a:t>Also called </a:t>
            </a:r>
            <a:r>
              <a:rPr lang="en-US" altLang="en-US" b="1" dirty="0">
                <a:solidFill>
                  <a:schemeClr val="hlink"/>
                </a:solidFill>
                <a:latin typeface="Garamond" panose="02020404030301010803" pitchFamily="18" charset="0"/>
                <a:cs typeface="Times New Roman" panose="02020603050405020304" pitchFamily="18" charset="0"/>
              </a:rPr>
              <a:t>user acceptance test (UAT)</a:t>
            </a:r>
            <a:r>
              <a:rPr lang="en-US" altLang="en-US" dirty="0">
                <a:latin typeface="Garamond" panose="02020404030301010803" pitchFamily="18" charset="0"/>
                <a:cs typeface="Times New Roman" panose="02020603050405020304" pitchFamily="18" charset="0"/>
              </a:rPr>
              <a:t> or </a:t>
            </a:r>
            <a:r>
              <a:rPr lang="en-US" altLang="en-US" b="1" dirty="0">
                <a:solidFill>
                  <a:schemeClr val="hlink"/>
                </a:solidFill>
                <a:latin typeface="Garamond" panose="02020404030301010803" pitchFamily="18" charset="0"/>
                <a:cs typeface="Times New Roman" panose="02020603050405020304" pitchFamily="18" charset="0"/>
              </a:rPr>
              <a:t>alpha testing</a:t>
            </a:r>
            <a:r>
              <a:rPr lang="en-US" altLang="en-US" dirty="0">
                <a:solidFill>
                  <a:schemeClr val="hlink"/>
                </a:solidFill>
                <a:latin typeface="Garamond" panose="02020404030301010803" pitchFamily="18" charset="0"/>
                <a:cs typeface="Times New Roman" panose="02020603050405020304" pitchFamily="18" charset="0"/>
              </a:rPr>
              <a:t> </a:t>
            </a:r>
          </a:p>
          <a:p>
            <a:r>
              <a:rPr lang="en-US" altLang="en-US" dirty="0">
                <a:latin typeface="Garamond" panose="02020404030301010803" pitchFamily="18" charset="0"/>
                <a:cs typeface="Times New Roman" panose="02020603050405020304" pitchFamily="18" charset="0"/>
              </a:rPr>
              <a:t>Conducted by users </a:t>
            </a:r>
          </a:p>
        </p:txBody>
      </p:sp>
      <p:sp>
        <p:nvSpPr>
          <p:cNvPr id="6" name="Slide Number Placeholder 5"/>
          <p:cNvSpPr>
            <a:spLocks noGrp="1"/>
          </p:cNvSpPr>
          <p:nvPr>
            <p:ph type="sldNum" sz="quarter" idx="12"/>
          </p:nvPr>
        </p:nvSpPr>
        <p:spPr/>
        <p:txBody>
          <a:bodyPr/>
          <a:lstStyle/>
          <a:p>
            <a:fld id="{E31375A4-56A4-47D6-9801-1991572033F7}" type="slidenum">
              <a:rPr lang="en-US" smtClean="0"/>
              <a:t>12</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0711091-CBB5-4824-A915-1106C7FA89EC}"/>
              </a:ext>
            </a:extLst>
          </p:cNvPr>
          <p:cNvPicPr>
            <a:picLocks noChangeAspect="1"/>
          </p:cNvPicPr>
          <p:nvPr/>
        </p:nvPicPr>
        <p:blipFill>
          <a:blip r:embed="rId4"/>
          <a:stretch>
            <a:fillRect/>
          </a:stretch>
        </p:blipFill>
        <p:spPr>
          <a:xfrm>
            <a:off x="4681478" y="3224229"/>
            <a:ext cx="6902715" cy="2816211"/>
          </a:xfrm>
          <a:prstGeom prst="rect">
            <a:avLst/>
          </a:prstGeom>
        </p:spPr>
      </p:pic>
    </p:spTree>
    <p:extLst>
      <p:ext uri="{BB962C8B-B14F-4D97-AF65-F5344CB8AC3E}">
        <p14:creationId xmlns:p14="http://schemas.microsoft.com/office/powerpoint/2010/main" val="353944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MY" dirty="0"/>
              <a:t>Introduction – Beta Testing</a:t>
            </a:r>
          </a:p>
        </p:txBody>
      </p:sp>
      <p:sp>
        <p:nvSpPr>
          <p:cNvPr id="4" name="Content Placeholder 3"/>
          <p:cNvSpPr>
            <a:spLocks noGrp="1"/>
          </p:cNvSpPr>
          <p:nvPr>
            <p:ph idx="1"/>
          </p:nvPr>
        </p:nvSpPr>
        <p:spPr>
          <a:xfrm>
            <a:off x="1295400" y="1575227"/>
            <a:ext cx="9601200" cy="4215974"/>
          </a:xfrm>
        </p:spPr>
        <p:txBody>
          <a:bodyPr/>
          <a:lstStyle/>
          <a:p>
            <a:r>
              <a:rPr lang="en-US" altLang="en-US" dirty="0">
                <a:latin typeface="Garamond" panose="02020404030301010803" pitchFamily="18" charset="0"/>
                <a:cs typeface="Times New Roman" panose="02020603050405020304" pitchFamily="18" charset="0"/>
              </a:rPr>
              <a:t>When a system is to be marketed as a software product, a testing process called beta testing is often used. </a:t>
            </a:r>
          </a:p>
          <a:p>
            <a:r>
              <a:rPr lang="en-US" altLang="en-US" dirty="0">
                <a:latin typeface="Garamond" panose="02020404030301010803" pitchFamily="18" charset="0"/>
                <a:cs typeface="Times New Roman" panose="02020603050405020304" pitchFamily="18" charset="0"/>
              </a:rPr>
              <a:t>Beta testing involves </a:t>
            </a:r>
            <a:r>
              <a:rPr lang="en-US" altLang="en-US" dirty="0">
                <a:solidFill>
                  <a:schemeClr val="hlink"/>
                </a:solidFill>
                <a:latin typeface="Garamond" panose="02020404030301010803" pitchFamily="18" charset="0"/>
                <a:cs typeface="Times New Roman" panose="02020603050405020304" pitchFamily="18" charset="0"/>
              </a:rPr>
              <a:t>delivering a system to a number of potential customers who agree to use that system.</a:t>
            </a:r>
          </a:p>
          <a:p>
            <a:r>
              <a:rPr lang="en-US" altLang="en-US" dirty="0">
                <a:latin typeface="Garamond" panose="02020404030301010803" pitchFamily="18" charset="0"/>
                <a:cs typeface="Times New Roman" panose="02020603050405020304" pitchFamily="18" charset="0"/>
              </a:rPr>
              <a:t>This expose the product to the real use &amp;  detects errors that may not be anticipated by the developers </a:t>
            </a:r>
            <a:endParaRPr lang="en-US" alt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13</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5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02419-766C-4537-811C-DCDBD558A063}"/>
              </a:ext>
            </a:extLst>
          </p:cNvPr>
          <p:cNvSpPr>
            <a:spLocks noGrp="1"/>
          </p:cNvSpPr>
          <p:nvPr>
            <p:ph idx="1"/>
          </p:nvPr>
        </p:nvSpPr>
        <p:spPr/>
        <p:txBody>
          <a:bodyPr/>
          <a:lstStyle/>
          <a:p>
            <a:endParaRPr lang="en-MY"/>
          </a:p>
        </p:txBody>
      </p:sp>
      <p:sp>
        <p:nvSpPr>
          <p:cNvPr id="4" name="Slide Number Placeholder 3">
            <a:extLst>
              <a:ext uri="{FF2B5EF4-FFF2-40B4-BE49-F238E27FC236}">
                <a16:creationId xmlns:a16="http://schemas.microsoft.com/office/drawing/2014/main" id="{81EF25DB-1BB3-4587-ACA8-8856A87FEE77}"/>
              </a:ext>
            </a:extLst>
          </p:cNvPr>
          <p:cNvSpPr>
            <a:spLocks noGrp="1"/>
          </p:cNvSpPr>
          <p:nvPr>
            <p:ph type="sldNum" sz="quarter" idx="12"/>
          </p:nvPr>
        </p:nvSpPr>
        <p:spPr/>
        <p:txBody>
          <a:bodyPr/>
          <a:lstStyle/>
          <a:p>
            <a:fld id="{E31375A4-56A4-47D6-9801-1991572033F7}" type="slidenum">
              <a:rPr lang="en-US" smtClean="0"/>
              <a:t>14</a:t>
            </a:fld>
            <a:endParaRPr lang="en-US"/>
          </a:p>
        </p:txBody>
      </p:sp>
      <p:pic>
        <p:nvPicPr>
          <p:cNvPr id="5" name="Picture 4">
            <a:extLst>
              <a:ext uri="{FF2B5EF4-FFF2-40B4-BE49-F238E27FC236}">
                <a16:creationId xmlns:a16="http://schemas.microsoft.com/office/drawing/2014/main" id="{E09F3983-E8AC-47B6-BCA6-2F8C6AA14377}"/>
              </a:ext>
            </a:extLst>
          </p:cNvPr>
          <p:cNvPicPr>
            <a:picLocks noChangeAspect="1"/>
          </p:cNvPicPr>
          <p:nvPr/>
        </p:nvPicPr>
        <p:blipFill>
          <a:blip r:embed="rId2"/>
          <a:stretch>
            <a:fillRect/>
          </a:stretch>
        </p:blipFill>
        <p:spPr>
          <a:xfrm>
            <a:off x="837109" y="1178692"/>
            <a:ext cx="10747084" cy="4824604"/>
          </a:xfrm>
          <a:prstGeom prst="rect">
            <a:avLst/>
          </a:prstGeom>
        </p:spPr>
      </p:pic>
    </p:spTree>
    <p:extLst>
      <p:ext uri="{BB962C8B-B14F-4D97-AF65-F5344CB8AC3E}">
        <p14:creationId xmlns:p14="http://schemas.microsoft.com/office/powerpoint/2010/main" val="66674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Introduction – Stages in Testing Process</a:t>
            </a:r>
          </a:p>
        </p:txBody>
      </p:sp>
      <p:sp>
        <p:nvSpPr>
          <p:cNvPr id="4" name="Content Placeholder 3"/>
          <p:cNvSpPr>
            <a:spLocks noGrp="1"/>
          </p:cNvSpPr>
          <p:nvPr>
            <p:ph idx="1"/>
          </p:nvPr>
        </p:nvSpPr>
        <p:spPr/>
        <p:txBody>
          <a:bodyPr>
            <a:normAutofit/>
          </a:bodyPr>
          <a:lstStyle/>
          <a:p>
            <a:r>
              <a:rPr lang="en-US" altLang="en-US" sz="3200" dirty="0">
                <a:latin typeface="Garamond" panose="02020404030301010803" pitchFamily="18" charset="0"/>
              </a:rPr>
              <a:t>Generally the stages in testing process are: </a:t>
            </a:r>
          </a:p>
          <a:p>
            <a:pPr lvl="1"/>
            <a:r>
              <a:rPr lang="en-US" altLang="en-US" sz="2800" dirty="0">
                <a:latin typeface="Garamond" panose="02020404030301010803" pitchFamily="18" charset="0"/>
              </a:rPr>
              <a:t>Unit Testing </a:t>
            </a:r>
          </a:p>
          <a:p>
            <a:pPr lvl="1"/>
            <a:r>
              <a:rPr lang="en-US" altLang="en-US" sz="2800" dirty="0">
                <a:latin typeface="Garamond" panose="02020404030301010803" pitchFamily="18" charset="0"/>
              </a:rPr>
              <a:t>Module Testing </a:t>
            </a:r>
          </a:p>
          <a:p>
            <a:pPr lvl="1"/>
            <a:r>
              <a:rPr lang="en-US" altLang="en-US" sz="2800" dirty="0">
                <a:latin typeface="Garamond" panose="02020404030301010803" pitchFamily="18" charset="0"/>
              </a:rPr>
              <a:t>Sub-system Testing </a:t>
            </a:r>
          </a:p>
          <a:p>
            <a:pPr lvl="1"/>
            <a:r>
              <a:rPr lang="en-US" altLang="en-US" sz="2800" dirty="0">
                <a:latin typeface="Garamond" panose="02020404030301010803" pitchFamily="18" charset="0"/>
              </a:rPr>
              <a:t>System Testing </a:t>
            </a:r>
          </a:p>
          <a:p>
            <a:pPr lvl="1"/>
            <a:r>
              <a:rPr lang="en-US" altLang="en-US" sz="2800" dirty="0">
                <a:latin typeface="Garamond" panose="02020404030301010803" pitchFamily="18" charset="0"/>
              </a:rPr>
              <a:t>Acceptance Testing (Alpha Testing) </a:t>
            </a:r>
          </a:p>
        </p:txBody>
      </p:sp>
      <p:sp>
        <p:nvSpPr>
          <p:cNvPr id="6" name="Slide Number Placeholder 5"/>
          <p:cNvSpPr>
            <a:spLocks noGrp="1"/>
          </p:cNvSpPr>
          <p:nvPr>
            <p:ph type="sldNum" sz="quarter" idx="12"/>
          </p:nvPr>
        </p:nvSpPr>
        <p:spPr/>
        <p:txBody>
          <a:bodyPr/>
          <a:lstStyle/>
          <a:p>
            <a:fld id="{E31375A4-56A4-47D6-9801-1991572033F7}" type="slidenum">
              <a:rPr lang="en-US" smtClean="0"/>
              <a:t>15</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45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Introduction – Test Data</a:t>
            </a:r>
          </a:p>
        </p:txBody>
      </p:sp>
      <p:sp>
        <p:nvSpPr>
          <p:cNvPr id="3" name="Content Placeholder 2"/>
          <p:cNvSpPr>
            <a:spLocks noGrp="1"/>
          </p:cNvSpPr>
          <p:nvPr>
            <p:ph idx="1"/>
          </p:nvPr>
        </p:nvSpPr>
        <p:spPr/>
        <p:txBody>
          <a:bodyPr>
            <a:normAutofit/>
          </a:bodyPr>
          <a:lstStyle/>
          <a:p>
            <a:r>
              <a:rPr lang="en-US" altLang="en-US" sz="3600" dirty="0">
                <a:latin typeface="Garamond" panose="02020404030301010803" pitchFamily="18" charset="0"/>
                <a:cs typeface="Times New Roman" panose="02020603050405020304" pitchFamily="18" charset="0"/>
              </a:rPr>
              <a:t>2 different sources of test data: -</a:t>
            </a:r>
          </a:p>
          <a:p>
            <a:pPr lvl="1"/>
            <a:r>
              <a:rPr lang="en-US" altLang="en-US" sz="3200" dirty="0">
                <a:latin typeface="Garamond" panose="02020404030301010803" pitchFamily="18" charset="0"/>
                <a:cs typeface="Times New Roman" panose="02020603050405020304" pitchFamily="18" charset="0"/>
              </a:rPr>
              <a:t>live data</a:t>
            </a:r>
            <a:endParaRPr lang="en-US" altLang="en-US" sz="3200" dirty="0">
              <a:cs typeface="Times New Roman" panose="02020603050405020304" pitchFamily="18" charset="0"/>
            </a:endParaRPr>
          </a:p>
          <a:p>
            <a:pPr lvl="1"/>
            <a:r>
              <a:rPr lang="en-US" altLang="en-US" sz="3200" dirty="0">
                <a:latin typeface="Garamond" panose="02020404030301010803" pitchFamily="18" charset="0"/>
                <a:cs typeface="Times New Roman" panose="02020603050405020304" pitchFamily="18" charset="0"/>
              </a:rPr>
              <a:t>artificial data</a:t>
            </a:r>
            <a:endParaRPr lang="en-MY" sz="3200" dirty="0"/>
          </a:p>
        </p:txBody>
      </p:sp>
      <p:sp>
        <p:nvSpPr>
          <p:cNvPr id="4" name="Slide Number Placeholder 3"/>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88732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Introduction</a:t>
            </a:r>
            <a:br>
              <a:rPr lang="en-MY" dirty="0"/>
            </a:br>
            <a:r>
              <a:rPr lang="en-MY" dirty="0"/>
              <a:t>Test Data – Live Data</a:t>
            </a:r>
          </a:p>
        </p:txBody>
      </p:sp>
      <p:sp>
        <p:nvSpPr>
          <p:cNvPr id="3" name="Content Placeholder 2"/>
          <p:cNvSpPr>
            <a:spLocks noGrp="1"/>
          </p:cNvSpPr>
          <p:nvPr>
            <p:ph idx="1"/>
          </p:nvPr>
        </p:nvSpPr>
        <p:spPr/>
        <p:txBody>
          <a:bodyPr/>
          <a:lstStyle/>
          <a:p>
            <a:r>
              <a:rPr lang="en-US" altLang="en-US" dirty="0">
                <a:latin typeface="Garamond" panose="02020404030301010803" pitchFamily="18" charset="0"/>
                <a:cs typeface="Times New Roman" panose="02020603050405020304" pitchFamily="18" charset="0"/>
              </a:rPr>
              <a:t>Live test data are those that are </a:t>
            </a:r>
            <a:r>
              <a:rPr lang="en-US" altLang="en-US" dirty="0">
                <a:solidFill>
                  <a:srgbClr val="FF0000"/>
                </a:solidFill>
                <a:latin typeface="Garamond" panose="02020404030301010803" pitchFamily="18" charset="0"/>
                <a:cs typeface="Times New Roman" panose="02020603050405020304" pitchFamily="18" charset="0"/>
              </a:rPr>
              <a:t>actually extracted from organization files</a:t>
            </a:r>
            <a:r>
              <a:rPr lang="en-US" altLang="en-US" dirty="0">
                <a:latin typeface="Garamond" panose="02020404030301010803" pitchFamily="18" charset="0"/>
                <a:cs typeface="Times New Roman" panose="02020603050405020304" pitchFamily="18" charset="0"/>
              </a:rPr>
              <a:t>.</a:t>
            </a:r>
          </a:p>
          <a:p>
            <a:r>
              <a:rPr lang="en-US" altLang="en-US" dirty="0">
                <a:latin typeface="Garamond" panose="02020404030301010803" pitchFamily="18" charset="0"/>
                <a:cs typeface="Times New Roman" panose="02020603050405020304" pitchFamily="18" charset="0"/>
              </a:rPr>
              <a:t>After a system is partially constructed, programmers or analysts often ask users to key in a set of data from their normal activities </a:t>
            </a:r>
          </a:p>
          <a:p>
            <a:r>
              <a:rPr lang="en-US" altLang="en-US" dirty="0">
                <a:latin typeface="Garamond" panose="02020404030301010803" pitchFamily="18" charset="0"/>
                <a:cs typeface="Times New Roman" panose="02020603050405020304" pitchFamily="18" charset="0"/>
              </a:rPr>
              <a:t>However, it is </a:t>
            </a:r>
            <a:r>
              <a:rPr lang="en-US" altLang="en-US" dirty="0">
                <a:solidFill>
                  <a:srgbClr val="FF0000"/>
                </a:solidFill>
                <a:latin typeface="Garamond" panose="02020404030301010803" pitchFamily="18" charset="0"/>
                <a:cs typeface="Times New Roman" panose="02020603050405020304" pitchFamily="18" charset="0"/>
              </a:rPr>
              <a:t>difficult</a:t>
            </a:r>
            <a:r>
              <a:rPr lang="en-US" altLang="en-US" dirty="0">
                <a:latin typeface="Garamond" panose="02020404030301010803" pitchFamily="18" charset="0"/>
                <a:cs typeface="Times New Roman" panose="02020603050405020304" pitchFamily="18" charset="0"/>
              </a:rPr>
              <a:t> to obtain live data in </a:t>
            </a:r>
            <a:r>
              <a:rPr lang="en-US" altLang="en-US" dirty="0">
                <a:solidFill>
                  <a:srgbClr val="FF0000"/>
                </a:solidFill>
                <a:latin typeface="Garamond" panose="02020404030301010803" pitchFamily="18" charset="0"/>
                <a:cs typeface="Times New Roman" panose="02020603050405020304" pitchFamily="18" charset="0"/>
              </a:rPr>
              <a:t>sufficient</a:t>
            </a:r>
            <a:r>
              <a:rPr lang="en-US" altLang="en-US" dirty="0">
                <a:latin typeface="Garamond" panose="02020404030301010803" pitchFamily="18" charset="0"/>
                <a:cs typeface="Times New Roman" panose="02020603050405020304" pitchFamily="18" charset="0"/>
              </a:rPr>
              <a:t> amounts to conduct extensive testing </a:t>
            </a:r>
            <a:endParaRPr lang="en-US" alt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17</a:t>
            </a:fld>
            <a:endParaRPr lang="en-US"/>
          </a:p>
        </p:txBody>
      </p:sp>
      <p:pic>
        <p:nvPicPr>
          <p:cNvPr id="5" name="Picture 2" descr="http://www.cloudstoragebest.com/wp-content/uploads/2013/04/Computer-Data-Recovery.jpg"/>
          <p:cNvPicPr>
            <a:picLocks noChangeAspect="1" noChangeArrowheads="1"/>
          </p:cNvPicPr>
          <p:nvPr/>
        </p:nvPicPr>
        <p:blipFill>
          <a:blip r:embed="rId2" cstate="screen"/>
          <a:srcRect/>
          <a:stretch>
            <a:fillRect/>
          </a:stretch>
        </p:blipFill>
        <p:spPr bwMode="auto">
          <a:xfrm>
            <a:off x="9044915" y="4216220"/>
            <a:ext cx="2539278" cy="1692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75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Introduction</a:t>
            </a:r>
            <a:br>
              <a:rPr lang="en-MY" dirty="0"/>
            </a:br>
            <a:r>
              <a:rPr lang="en-MY" dirty="0"/>
              <a:t>Test Data – Artificial Data</a:t>
            </a:r>
          </a:p>
        </p:txBody>
      </p:sp>
      <p:sp>
        <p:nvSpPr>
          <p:cNvPr id="3" name="Content Placeholder 2"/>
          <p:cNvSpPr>
            <a:spLocks noGrp="1"/>
          </p:cNvSpPr>
          <p:nvPr>
            <p:ph idx="1"/>
          </p:nvPr>
        </p:nvSpPr>
        <p:spPr/>
        <p:txBody>
          <a:bodyPr>
            <a:normAutofit/>
          </a:bodyPr>
          <a:lstStyle/>
          <a:p>
            <a:r>
              <a:rPr lang="en-US" altLang="en-US" dirty="0">
                <a:latin typeface="Garamond" panose="02020404030301010803" pitchFamily="18" charset="0"/>
                <a:cs typeface="Times New Roman" panose="02020603050405020304" pitchFamily="18" charset="0"/>
              </a:rPr>
              <a:t>Artificial test data are </a:t>
            </a:r>
            <a:r>
              <a:rPr lang="en-US" altLang="en-US" dirty="0">
                <a:solidFill>
                  <a:srgbClr val="FF0000"/>
                </a:solidFill>
                <a:latin typeface="Garamond" panose="02020404030301010803" pitchFamily="18" charset="0"/>
                <a:cs typeface="Times New Roman" panose="02020603050405020304" pitchFamily="18" charset="0"/>
              </a:rPr>
              <a:t>created solely for test </a:t>
            </a:r>
            <a:r>
              <a:rPr lang="en-US" altLang="en-US" dirty="0">
                <a:latin typeface="Garamond" panose="02020404030301010803" pitchFamily="18" charset="0"/>
                <a:cs typeface="Times New Roman" panose="02020603050405020304" pitchFamily="18" charset="0"/>
              </a:rPr>
              <a:t>purposes, since they can be </a:t>
            </a:r>
            <a:r>
              <a:rPr lang="en-US" altLang="en-US" dirty="0">
                <a:solidFill>
                  <a:srgbClr val="FF0000"/>
                </a:solidFill>
                <a:latin typeface="Garamond" panose="02020404030301010803" pitchFamily="18" charset="0"/>
                <a:cs typeface="Times New Roman" panose="02020603050405020304" pitchFamily="18" charset="0"/>
              </a:rPr>
              <a:t>generated</a:t>
            </a:r>
            <a:r>
              <a:rPr lang="en-US" altLang="en-US" dirty="0">
                <a:latin typeface="Garamond" panose="02020404030301010803" pitchFamily="18" charset="0"/>
                <a:cs typeface="Times New Roman" panose="02020603050405020304" pitchFamily="18" charset="0"/>
              </a:rPr>
              <a:t> to test </a:t>
            </a:r>
            <a:r>
              <a:rPr lang="en-US" altLang="en-US" dirty="0">
                <a:solidFill>
                  <a:srgbClr val="FF0000"/>
                </a:solidFill>
                <a:latin typeface="Garamond" panose="02020404030301010803" pitchFamily="18" charset="0"/>
                <a:cs typeface="Times New Roman" panose="02020603050405020304" pitchFamily="18" charset="0"/>
              </a:rPr>
              <a:t>all combinations </a:t>
            </a:r>
            <a:r>
              <a:rPr lang="en-US" altLang="en-US" dirty="0">
                <a:latin typeface="Garamond" panose="02020404030301010803" pitchFamily="18" charset="0"/>
                <a:cs typeface="Times New Roman" panose="02020603050405020304" pitchFamily="18" charset="0"/>
              </a:rPr>
              <a:t>of formats and values</a:t>
            </a:r>
            <a:r>
              <a:rPr lang="en-US" altLang="en-US" dirty="0"/>
              <a:t> </a:t>
            </a:r>
          </a:p>
          <a:p>
            <a:r>
              <a:rPr lang="en-US" altLang="en-US" dirty="0">
                <a:latin typeface="Garamond" panose="02020404030301010803" pitchFamily="18" charset="0"/>
                <a:cs typeface="Times New Roman" panose="02020603050405020304" pitchFamily="18" charset="0"/>
              </a:rPr>
              <a:t>These data can be quickly prepared by a </a:t>
            </a:r>
            <a:r>
              <a:rPr lang="en-US" altLang="en-US" dirty="0">
                <a:solidFill>
                  <a:srgbClr val="FF0000"/>
                </a:solidFill>
                <a:latin typeface="Garamond" panose="02020404030301010803" pitchFamily="18" charset="0"/>
                <a:cs typeface="Times New Roman" panose="02020603050405020304" pitchFamily="18" charset="0"/>
              </a:rPr>
              <a:t>data-generating utility program </a:t>
            </a:r>
          </a:p>
          <a:p>
            <a:r>
              <a:rPr lang="en-US" altLang="en-US" dirty="0">
                <a:latin typeface="Garamond" panose="02020404030301010803" pitchFamily="18" charset="0"/>
                <a:cs typeface="Times New Roman" panose="02020603050405020304" pitchFamily="18" charset="0"/>
              </a:rPr>
              <a:t>The most effective test program use artificial test data generated by persons other than those who wrote the programs </a:t>
            </a:r>
          </a:p>
        </p:txBody>
      </p:sp>
      <p:sp>
        <p:nvSpPr>
          <p:cNvPr id="4" name="Slide Number Placeholder 3"/>
          <p:cNvSpPr>
            <a:spLocks noGrp="1"/>
          </p:cNvSpPr>
          <p:nvPr>
            <p:ph type="sldNum" sz="quarter" idx="12"/>
          </p:nvPr>
        </p:nvSpPr>
        <p:spPr/>
        <p:txBody>
          <a:bodyPr/>
          <a:lstStyle/>
          <a:p>
            <a:fld id="{E31375A4-56A4-47D6-9801-1991572033F7}" type="slidenum">
              <a:rPr lang="en-US" smtClean="0"/>
              <a:t>18</a:t>
            </a:fld>
            <a:endParaRPr lang="en-US"/>
          </a:p>
        </p:txBody>
      </p:sp>
      <p:pic>
        <p:nvPicPr>
          <p:cNvPr id="6" name="Picture 2" descr="http://www.cloudstoragebest.com/wp-content/uploads/2013/04/Computer-Data-Recovery.jpg"/>
          <p:cNvPicPr>
            <a:picLocks noChangeAspect="1" noChangeArrowheads="1"/>
          </p:cNvPicPr>
          <p:nvPr/>
        </p:nvPicPr>
        <p:blipFill>
          <a:blip r:embed="rId3" cstate="screen"/>
          <a:srcRect/>
          <a:stretch>
            <a:fillRect/>
          </a:stretch>
        </p:blipFill>
        <p:spPr bwMode="auto">
          <a:xfrm>
            <a:off x="9044915" y="4216220"/>
            <a:ext cx="2539278" cy="1692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44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Introduction – Test Library</a:t>
            </a:r>
          </a:p>
        </p:txBody>
      </p:sp>
      <p:sp>
        <p:nvSpPr>
          <p:cNvPr id="3" name="Content Placeholder 2"/>
          <p:cNvSpPr>
            <a:spLocks noGrp="1"/>
          </p:cNvSpPr>
          <p:nvPr>
            <p:ph idx="1"/>
          </p:nvPr>
        </p:nvSpPr>
        <p:spPr/>
        <p:txBody>
          <a:bodyPr/>
          <a:lstStyle/>
          <a:p>
            <a:pPr marL="538163" indent="-363538">
              <a:buFont typeface="Wingdings" panose="05000000000000000000" pitchFamily="2" charset="2"/>
              <a:buChar char="ü"/>
            </a:pPr>
            <a:r>
              <a:rPr lang="en-US" altLang="en-US" dirty="0">
                <a:latin typeface="Garamond" panose="02020404030301010803" pitchFamily="18" charset="0"/>
                <a:cs typeface="Times New Roman" panose="02020603050405020304" pitchFamily="18" charset="0"/>
              </a:rPr>
              <a:t>To assure that all systems are properly tested, many organizations establish test libraries. </a:t>
            </a:r>
          </a:p>
          <a:p>
            <a:pPr marL="538163" indent="-363538">
              <a:buFont typeface="Wingdings" panose="05000000000000000000" pitchFamily="2" charset="2"/>
              <a:buChar char="ü"/>
            </a:pPr>
            <a:r>
              <a:rPr lang="en-US" altLang="en-US" dirty="0">
                <a:latin typeface="Garamond" panose="02020404030301010803" pitchFamily="18" charset="0"/>
                <a:cs typeface="Times New Roman" panose="02020603050405020304" pitchFamily="18" charset="0"/>
              </a:rPr>
              <a:t>A testing library is a set of data developed to thoroughly test a system of programs.</a:t>
            </a:r>
            <a:r>
              <a:rPr lang="en-US" altLang="en-US" dirty="0"/>
              <a:t> </a:t>
            </a:r>
          </a:p>
        </p:txBody>
      </p:sp>
      <p:sp>
        <p:nvSpPr>
          <p:cNvPr id="4" name="Slide Number Placeholder 3"/>
          <p:cNvSpPr>
            <a:spLocks noGrp="1"/>
          </p:cNvSpPr>
          <p:nvPr>
            <p:ph type="sldNum" sz="quarter" idx="12"/>
          </p:nvPr>
        </p:nvSpPr>
        <p:spPr/>
        <p:txBody>
          <a:bodyPr/>
          <a:lstStyle/>
          <a:p>
            <a:fld id="{E31375A4-56A4-47D6-9801-1991572033F7}" type="slidenum">
              <a:rPr lang="en-US" smtClean="0"/>
              <a:t>19</a:t>
            </a:fld>
            <a:endParaRPr lang="en-US"/>
          </a:p>
        </p:txBody>
      </p:sp>
      <p:pic>
        <p:nvPicPr>
          <p:cNvPr id="5" name="Picture 2" descr="http://www.minnesotanonprofits.org/images-gallery/online-libr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593" y="3311528"/>
            <a:ext cx="3276600"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237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lstStyle/>
          <a:p>
            <a:r>
              <a:rPr lang="en-US" altLang="en-US" dirty="0"/>
              <a:t>Software testing fundamentals</a:t>
            </a:r>
          </a:p>
          <a:p>
            <a:r>
              <a:rPr lang="en-US" altLang="en-US" dirty="0"/>
              <a:t>Testing techniques and strategies </a:t>
            </a:r>
          </a:p>
          <a:p>
            <a:r>
              <a:rPr lang="en-US" altLang="en-US" dirty="0"/>
              <a:t>Test case design and planning </a:t>
            </a:r>
          </a:p>
          <a:p>
            <a:r>
              <a:rPr lang="en-US" altLang="en-US" dirty="0"/>
              <a:t>Testing guidelines/ principles </a:t>
            </a:r>
          </a:p>
        </p:txBody>
      </p:sp>
      <p:pic>
        <p:nvPicPr>
          <p:cNvPr id="4" name="Picture 6" descr="http://qatestlab.com/assets/software-testing-company0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137" y="1769408"/>
            <a:ext cx="2673350" cy="20621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E31375A4-56A4-47D6-9801-1991572033F7}" type="slidenum">
              <a:rPr lang="en-US" smtClean="0"/>
              <a:t>2</a:t>
            </a:fld>
            <a:endParaRPr lang="en-US"/>
          </a:p>
        </p:txBody>
      </p:sp>
      <p:pic>
        <p:nvPicPr>
          <p:cNvPr id="6" name="Picture 5">
            <a:extLst>
              <a:ext uri="{FF2B5EF4-FFF2-40B4-BE49-F238E27FC236}">
                <a16:creationId xmlns:a16="http://schemas.microsoft.com/office/drawing/2014/main" id="{01BE7526-6E8D-42CC-BF89-7672D8FEA708}"/>
              </a:ext>
            </a:extLst>
          </p:cNvPr>
          <p:cNvPicPr>
            <a:picLocks noChangeAspect="1"/>
          </p:cNvPicPr>
          <p:nvPr/>
        </p:nvPicPr>
        <p:blipFill>
          <a:blip r:embed="rId4"/>
          <a:stretch>
            <a:fillRect/>
          </a:stretch>
        </p:blipFill>
        <p:spPr>
          <a:xfrm>
            <a:off x="8247564" y="3991323"/>
            <a:ext cx="3336629" cy="1917247"/>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and Strategies</a:t>
            </a:r>
          </a:p>
        </p:txBody>
      </p:sp>
      <p:sp>
        <p:nvSpPr>
          <p:cNvPr id="3" name="Text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138061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Introduction – Stages in Testing Process</a:t>
            </a:r>
          </a:p>
        </p:txBody>
      </p:sp>
      <p:sp>
        <p:nvSpPr>
          <p:cNvPr id="4" name="Content Placeholder 3"/>
          <p:cNvSpPr>
            <a:spLocks noGrp="1"/>
          </p:cNvSpPr>
          <p:nvPr>
            <p:ph idx="1"/>
          </p:nvPr>
        </p:nvSpPr>
        <p:spPr/>
        <p:txBody>
          <a:bodyPr/>
          <a:lstStyle/>
          <a:p>
            <a:r>
              <a:rPr lang="en-US" altLang="en-US" dirty="0">
                <a:latin typeface="Garamond" panose="02020404030301010803" pitchFamily="18" charset="0"/>
              </a:rPr>
              <a:t>Generally the stages in testing process are: </a:t>
            </a:r>
          </a:p>
          <a:p>
            <a:pPr lvl="1"/>
            <a:r>
              <a:rPr lang="en-US" altLang="en-US" dirty="0">
                <a:latin typeface="Garamond" panose="02020404030301010803" pitchFamily="18" charset="0"/>
              </a:rPr>
              <a:t>Unit Testing </a:t>
            </a:r>
          </a:p>
          <a:p>
            <a:pPr lvl="1"/>
            <a:r>
              <a:rPr lang="en-US" altLang="en-US" dirty="0">
                <a:latin typeface="Garamond" panose="02020404030301010803" pitchFamily="18" charset="0"/>
              </a:rPr>
              <a:t>Module Testing </a:t>
            </a:r>
          </a:p>
          <a:p>
            <a:pPr lvl="1"/>
            <a:r>
              <a:rPr lang="en-US" altLang="en-US" dirty="0">
                <a:latin typeface="Garamond" panose="02020404030301010803" pitchFamily="18" charset="0"/>
              </a:rPr>
              <a:t>Sub-system Testing </a:t>
            </a:r>
          </a:p>
          <a:p>
            <a:pPr lvl="1"/>
            <a:r>
              <a:rPr lang="en-US" altLang="en-US" dirty="0">
                <a:latin typeface="Garamond" panose="02020404030301010803" pitchFamily="18" charset="0"/>
              </a:rPr>
              <a:t>System Testing </a:t>
            </a:r>
          </a:p>
          <a:p>
            <a:pPr lvl="1"/>
            <a:r>
              <a:rPr lang="en-US" altLang="en-US" dirty="0">
                <a:latin typeface="Garamond" panose="02020404030301010803" pitchFamily="18" charset="0"/>
              </a:rPr>
              <a:t>Acceptance Testing (Alpha Testing) </a:t>
            </a:r>
          </a:p>
        </p:txBody>
      </p:sp>
      <p:sp>
        <p:nvSpPr>
          <p:cNvPr id="6" name="Slide Number Placeholder 5"/>
          <p:cNvSpPr>
            <a:spLocks noGrp="1"/>
          </p:cNvSpPr>
          <p:nvPr>
            <p:ph type="sldNum" sz="quarter" idx="12"/>
          </p:nvPr>
        </p:nvSpPr>
        <p:spPr/>
        <p:txBody>
          <a:bodyPr/>
          <a:lstStyle/>
          <a:p>
            <a:fld id="{E31375A4-56A4-47D6-9801-1991572033F7}" type="slidenum">
              <a:rPr lang="en-US" smtClean="0"/>
              <a:t>21</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15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a:t>
            </a:r>
          </a:p>
        </p:txBody>
      </p:sp>
      <p:sp>
        <p:nvSpPr>
          <p:cNvPr id="3" name="Content Placeholder 2"/>
          <p:cNvSpPr>
            <a:spLocks noGrp="1"/>
          </p:cNvSpPr>
          <p:nvPr>
            <p:ph idx="1"/>
          </p:nvPr>
        </p:nvSpPr>
        <p:spPr/>
        <p:txBody>
          <a:bodyPr>
            <a:normAutofit/>
          </a:bodyPr>
          <a:lstStyle/>
          <a:p>
            <a:r>
              <a:rPr lang="en-US" altLang="en-US" dirty="0">
                <a:latin typeface="Garamond" panose="02020404030301010803" pitchFamily="18" charset="0"/>
              </a:rPr>
              <a:t>As discussed earlier, two </a:t>
            </a:r>
            <a:r>
              <a:rPr lang="en-US" altLang="en-US" dirty="0">
                <a:solidFill>
                  <a:srgbClr val="C00000"/>
                </a:solidFill>
                <a:latin typeface="Garamond" panose="02020404030301010803" pitchFamily="18" charset="0"/>
              </a:rPr>
              <a:t>fundamental testing activities </a:t>
            </a:r>
            <a:r>
              <a:rPr lang="en-US" altLang="en-US" dirty="0">
                <a:latin typeface="Garamond" panose="02020404030301010803" pitchFamily="18" charset="0"/>
              </a:rPr>
              <a:t>are:</a:t>
            </a:r>
          </a:p>
          <a:p>
            <a:r>
              <a:rPr lang="en-US" altLang="en-US" sz="2600" dirty="0" err="1">
                <a:solidFill>
                  <a:srgbClr val="FF0000"/>
                </a:solidFill>
                <a:latin typeface="Garamond" panose="02020404030301010803" pitchFamily="18" charset="0"/>
              </a:rPr>
              <a:t>i</a:t>
            </a:r>
            <a:r>
              <a:rPr lang="en-US" altLang="en-US" sz="2600" dirty="0">
                <a:solidFill>
                  <a:srgbClr val="FF0000"/>
                </a:solidFill>
                <a:latin typeface="Garamond" panose="02020404030301010803" pitchFamily="18" charset="0"/>
              </a:rPr>
              <a:t>) Component testing/Unit testing </a:t>
            </a:r>
          </a:p>
          <a:p>
            <a:pPr marL="898525" lvl="1" indent="-366713">
              <a:buFont typeface="Wingdings" panose="05000000000000000000" pitchFamily="2" charset="2"/>
              <a:buChar char="Ø"/>
            </a:pPr>
            <a:r>
              <a:rPr lang="en-US" altLang="en-US" sz="2600" dirty="0">
                <a:latin typeface="Garamond" panose="02020404030301010803" pitchFamily="18" charset="0"/>
              </a:rPr>
              <a:t>based on understanding on how the components should operate and testing will perform by software developer</a:t>
            </a:r>
          </a:p>
          <a:p>
            <a:r>
              <a:rPr lang="en-US" altLang="en-US" sz="2600" dirty="0">
                <a:solidFill>
                  <a:srgbClr val="FF0000"/>
                </a:solidFill>
                <a:latin typeface="Garamond" panose="02020404030301010803" pitchFamily="18" charset="0"/>
              </a:rPr>
              <a:t>ii) System testing</a:t>
            </a:r>
          </a:p>
          <a:p>
            <a:pPr marL="995362" lvl="1" indent="-457200">
              <a:buFont typeface="Wingdings" panose="05000000000000000000" pitchFamily="2" charset="2"/>
              <a:buChar char="Ø"/>
            </a:pPr>
            <a:r>
              <a:rPr lang="en-US" altLang="en-US" sz="2600" dirty="0">
                <a:latin typeface="Garamond" panose="02020404030301010803" pitchFamily="18" charset="0"/>
              </a:rPr>
              <a:t>Basically involve 2 phases i.e. integration testing &amp; release testing. </a:t>
            </a:r>
          </a:p>
          <a:p>
            <a:pPr marL="995362" lvl="1" indent="-457200">
              <a:buFont typeface="Wingdings" panose="05000000000000000000" pitchFamily="2" charset="2"/>
              <a:buChar char="Ø"/>
            </a:pPr>
            <a:r>
              <a:rPr lang="en-US" altLang="en-US" sz="2600" dirty="0">
                <a:latin typeface="Garamond" panose="02020404030301010803" pitchFamily="18" charset="0"/>
              </a:rPr>
              <a:t>Based on a written system specification and testing will perform by independent testing team</a:t>
            </a:r>
          </a:p>
        </p:txBody>
      </p:sp>
      <p:sp>
        <p:nvSpPr>
          <p:cNvPr id="4" name="Slide Number Placeholder 3"/>
          <p:cNvSpPr>
            <a:spLocks noGrp="1"/>
          </p:cNvSpPr>
          <p:nvPr>
            <p:ph type="sldNum" sz="quarter" idx="12"/>
          </p:nvPr>
        </p:nvSpPr>
        <p:spPr/>
        <p:txBody>
          <a:bodyPr/>
          <a:lstStyle/>
          <a:p>
            <a:fld id="{E31375A4-56A4-47D6-9801-1991572033F7}" type="slidenum">
              <a:rPr lang="en-US" smtClean="0"/>
              <a:t>22</a:t>
            </a:fld>
            <a:endParaRPr lang="en-US" dirty="0"/>
          </a:p>
        </p:txBody>
      </p:sp>
    </p:spTree>
    <p:extLst>
      <p:ext uri="{BB962C8B-B14F-4D97-AF65-F5344CB8AC3E}">
        <p14:creationId xmlns:p14="http://schemas.microsoft.com/office/powerpoint/2010/main" val="68534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MY" dirty="0"/>
              <a:t>Testing Techniques</a:t>
            </a:r>
          </a:p>
        </p:txBody>
      </p:sp>
      <p:sp>
        <p:nvSpPr>
          <p:cNvPr id="3" name="Content Placeholder 2"/>
          <p:cNvSpPr>
            <a:spLocks noGrp="1"/>
          </p:cNvSpPr>
          <p:nvPr>
            <p:ph idx="1"/>
          </p:nvPr>
        </p:nvSpPr>
        <p:spPr/>
        <p:txBody>
          <a:bodyPr>
            <a:noAutofit/>
          </a:bodyPr>
          <a:lstStyle/>
          <a:p>
            <a:pPr marL="0" indent="0">
              <a:lnSpc>
                <a:spcPct val="100000"/>
              </a:lnSpc>
              <a:spcBef>
                <a:spcPts val="0"/>
              </a:spcBef>
              <a:buNone/>
              <a:defRPr/>
            </a:pPr>
            <a:r>
              <a:rPr lang="en-US" sz="2200" dirty="0">
                <a:latin typeface="Garamond" pitchFamily="18" charset="0"/>
              </a:rPr>
              <a:t>System testing - Integration testing phase: </a:t>
            </a:r>
          </a:p>
          <a:p>
            <a:pPr marL="0" indent="0">
              <a:lnSpc>
                <a:spcPct val="100000"/>
              </a:lnSpc>
              <a:spcBef>
                <a:spcPts val="0"/>
              </a:spcBef>
              <a:buNone/>
              <a:defRPr/>
            </a:pPr>
            <a:endParaRPr lang="en-US" sz="2200" b="1" dirty="0">
              <a:effectLst>
                <a:outerShdw blurRad="38100" dist="38100" dir="2700000" algn="tl">
                  <a:srgbClr val="C0C0C0"/>
                </a:outerShdw>
              </a:effectLst>
              <a:latin typeface="Garamond" pitchFamily="18" charset="0"/>
              <a:cs typeface="Times New Roman" charset="0"/>
            </a:endParaRPr>
          </a:p>
          <a:p>
            <a:pPr marL="360363" lvl="1" indent="-360363">
              <a:lnSpc>
                <a:spcPct val="100000"/>
              </a:lnSpc>
              <a:spcBef>
                <a:spcPts val="0"/>
              </a:spcBef>
              <a:buFont typeface="+mj-lt"/>
              <a:buAutoNum type="arabicPeriod"/>
              <a:defRPr/>
            </a:pPr>
            <a:r>
              <a:rPr lang="en-US" sz="2200" b="1" dirty="0">
                <a:latin typeface="Garamond" pitchFamily="18" charset="0"/>
                <a:cs typeface="Times New Roman" charset="0"/>
              </a:rPr>
              <a:t>Top-down testing</a:t>
            </a:r>
            <a:endParaRPr lang="en-US" sz="2200" b="1" dirty="0">
              <a:cs typeface="Times New Roman" charset="0"/>
            </a:endParaRPr>
          </a:p>
          <a:p>
            <a:pPr marL="984250" lvl="1" indent="-342900" algn="just">
              <a:lnSpc>
                <a:spcPct val="100000"/>
              </a:lnSpc>
              <a:spcBef>
                <a:spcPts val="0"/>
              </a:spcBef>
              <a:buFont typeface="Wingdings" panose="05000000000000000000" pitchFamily="2" charset="2"/>
              <a:buChar char="ü"/>
              <a:defRPr/>
            </a:pPr>
            <a:r>
              <a:rPr lang="en-US" sz="2200" dirty="0">
                <a:latin typeface="Garamond" pitchFamily="18" charset="0"/>
                <a:cs typeface="Times New Roman" charset="0"/>
              </a:rPr>
              <a:t>As the name implies, begins with the upper-level modules and works downwards 	</a:t>
            </a:r>
            <a:r>
              <a:rPr lang="en-US" sz="2200" i="1" dirty="0">
                <a:latin typeface="Garamond" pitchFamily="18" charset="0"/>
                <a:cs typeface="Times New Roman" charset="0"/>
              </a:rPr>
              <a:t>	 </a:t>
            </a:r>
            <a:endParaRPr lang="en-US" sz="2200" dirty="0">
              <a:cs typeface="Times New Roman" charset="0"/>
            </a:endParaRPr>
          </a:p>
          <a:p>
            <a:pPr marL="360363" lvl="1" indent="-360363" algn="just">
              <a:lnSpc>
                <a:spcPct val="100000"/>
              </a:lnSpc>
              <a:spcBef>
                <a:spcPts val="0"/>
              </a:spcBef>
              <a:buFont typeface="+mj-lt"/>
              <a:buAutoNum type="arabicPeriod" startAt="2"/>
              <a:defRPr/>
            </a:pPr>
            <a:r>
              <a:rPr lang="en-US" sz="2200" b="1" dirty="0">
                <a:latin typeface="Garamond" pitchFamily="18" charset="0"/>
                <a:cs typeface="Times New Roman" charset="0"/>
              </a:rPr>
              <a:t>Bottom-up testing</a:t>
            </a:r>
            <a:endParaRPr lang="en-US" sz="2200" b="1" dirty="0">
              <a:cs typeface="Times New Roman" charset="0"/>
            </a:endParaRPr>
          </a:p>
          <a:p>
            <a:pPr marL="984250" lvl="1" indent="-342900" algn="just">
              <a:lnSpc>
                <a:spcPct val="100000"/>
              </a:lnSpc>
              <a:spcBef>
                <a:spcPts val="0"/>
              </a:spcBef>
              <a:buFont typeface="Wingdings" panose="05000000000000000000" pitchFamily="2" charset="2"/>
              <a:buChar char="ü"/>
              <a:defRPr/>
            </a:pPr>
            <a:r>
              <a:rPr lang="en-US" sz="2200" dirty="0">
                <a:latin typeface="Garamond" pitchFamily="18" charset="0"/>
                <a:cs typeface="Times New Roman" charset="0"/>
              </a:rPr>
              <a:t>Where testing starts with the fundamental components and works upwards</a:t>
            </a:r>
          </a:p>
          <a:p>
            <a:pPr marL="360363" lvl="1" indent="-360363">
              <a:lnSpc>
                <a:spcPct val="100000"/>
              </a:lnSpc>
              <a:spcBef>
                <a:spcPts val="0"/>
              </a:spcBef>
              <a:buFont typeface="+mj-lt"/>
              <a:buAutoNum type="arabicPeriod" startAt="3"/>
              <a:defRPr/>
            </a:pPr>
            <a:r>
              <a:rPr lang="en-US" sz="2200" b="1" dirty="0">
                <a:latin typeface="Garamond" pitchFamily="18" charset="0"/>
                <a:cs typeface="Times New Roman" charset="0"/>
              </a:rPr>
              <a:t>Regression testing</a:t>
            </a:r>
            <a:endParaRPr lang="en-US" sz="2200" b="1" dirty="0">
              <a:cs typeface="Times New Roman" charset="0"/>
            </a:endParaRPr>
          </a:p>
          <a:p>
            <a:pPr marL="984250" lvl="1" indent="-342900" algn="just">
              <a:lnSpc>
                <a:spcPct val="100000"/>
              </a:lnSpc>
              <a:spcBef>
                <a:spcPts val="0"/>
              </a:spcBef>
              <a:buFont typeface="Wingdings" panose="05000000000000000000" pitchFamily="2" charset="2"/>
              <a:buChar char="ü"/>
              <a:defRPr/>
            </a:pPr>
            <a:r>
              <a:rPr lang="en-US" sz="2200" dirty="0">
                <a:latin typeface="Garamond" pitchFamily="18" charset="0"/>
                <a:cs typeface="Times New Roman" charset="0"/>
              </a:rPr>
              <a:t>Rerun the tests for previous increments when a new increment is integrated</a:t>
            </a:r>
          </a:p>
          <a:p>
            <a:pPr marL="984250" lvl="1" indent="-342900" algn="just">
              <a:lnSpc>
                <a:spcPct val="100000"/>
              </a:lnSpc>
              <a:spcBef>
                <a:spcPts val="0"/>
              </a:spcBef>
              <a:buFont typeface="Wingdings" panose="05000000000000000000" pitchFamily="2" charset="2"/>
              <a:buChar char="ü"/>
              <a:defRPr/>
            </a:pPr>
            <a:r>
              <a:rPr lang="en-US" sz="2200" dirty="0">
                <a:latin typeface="Garamond" pitchFamily="18" charset="0"/>
                <a:cs typeface="Times New Roman" charset="0"/>
                <a:sym typeface="Wingdings" pitchFamily="2" charset="2"/>
              </a:rPr>
              <a:t>If problems, should check whether these problems in previous increment that the new increment has exposed or whether these are due to the added increment of functionality</a:t>
            </a:r>
            <a:r>
              <a:rPr lang="en-US" sz="2200" dirty="0">
                <a:latin typeface="Garamond" pitchFamily="18" charset="0"/>
                <a:cs typeface="Times New Roman" charset="0"/>
              </a:rPr>
              <a:t>	</a:t>
            </a:r>
          </a:p>
          <a:p>
            <a:pPr marL="984250" lvl="1" indent="-342900" algn="just">
              <a:lnSpc>
                <a:spcPct val="100000"/>
              </a:lnSpc>
              <a:spcBef>
                <a:spcPts val="0"/>
              </a:spcBef>
              <a:buFont typeface="Wingdings" panose="05000000000000000000" pitchFamily="2" charset="2"/>
              <a:buChar char="ü"/>
              <a:defRPr/>
            </a:pPr>
            <a:r>
              <a:rPr lang="en-US" sz="2200" dirty="0">
                <a:latin typeface="Garamond" pitchFamily="18" charset="0"/>
                <a:cs typeface="Times New Roman" charset="0"/>
                <a:sym typeface="Wingdings" pitchFamily="2" charset="2"/>
              </a:rPr>
              <a:t>Expensive</a:t>
            </a:r>
            <a:endParaRPr lang="en-US" sz="2200" dirty="0">
              <a:latin typeface="Garamond" pitchFamily="18" charset="0"/>
              <a:cs typeface="Times New Roman"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23</a:t>
            </a:fld>
            <a:endParaRPr lang="en-US" dirty="0"/>
          </a:p>
        </p:txBody>
      </p:sp>
    </p:spTree>
    <p:extLst>
      <p:ext uri="{BB962C8B-B14F-4D97-AF65-F5344CB8AC3E}">
        <p14:creationId xmlns:p14="http://schemas.microsoft.com/office/powerpoint/2010/main" val="374976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Integration Testing</a:t>
            </a:r>
            <a:br>
              <a:rPr lang="en-MY" dirty="0"/>
            </a:br>
            <a:r>
              <a:rPr lang="en-MY" dirty="0"/>
              <a:t>1. Top Down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24</a:t>
            </a:fld>
            <a:endParaRPr lang="en-US"/>
          </a:p>
        </p:txBody>
      </p:sp>
      <p:sp>
        <p:nvSpPr>
          <p:cNvPr id="4" name="Rectangle 3"/>
          <p:cNvSpPr/>
          <p:nvPr/>
        </p:nvSpPr>
        <p:spPr>
          <a:xfrm>
            <a:off x="6279977" y="1926554"/>
            <a:ext cx="2665412" cy="83185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a:solidFill>
                  <a:srgbClr val="000000"/>
                </a:solidFill>
                <a:latin typeface="Garamond" pitchFamily="18" charset="0"/>
                <a:cs typeface="Times New Roman" charset="0"/>
              </a:rPr>
              <a:t>System testing</a:t>
            </a:r>
            <a:endParaRPr lang="en-US" sz="2800">
              <a:solidFill>
                <a:srgbClr val="000000"/>
              </a:solidFill>
              <a:latin typeface="Garamond" pitchFamily="18" charset="0"/>
            </a:endParaRPr>
          </a:p>
        </p:txBody>
      </p:sp>
      <p:pic>
        <p:nvPicPr>
          <p:cNvPr id="5" name="Picture 2" descr="http://www.icondesignlab.com/uploads/portfolio/big/419_VCE-Testing-System_Application-Icon-For-Server.png"/>
          <p:cNvPicPr>
            <a:picLocks noChangeAspect="1" noChangeArrowheads="1"/>
          </p:cNvPicPr>
          <p:nvPr/>
        </p:nvPicPr>
        <p:blipFill>
          <a:blip r:embed="rId2">
            <a:extLst>
              <a:ext uri="{28A0092B-C50C-407E-A947-70E740481C1C}">
                <a14:useLocalDpi xmlns:a14="http://schemas.microsoft.com/office/drawing/2010/main" val="0"/>
              </a:ext>
            </a:extLst>
          </a:blip>
          <a:srcRect r="42073" b="19766"/>
          <a:stretch>
            <a:fillRect/>
          </a:stretch>
        </p:blipFill>
        <p:spPr bwMode="auto">
          <a:xfrm>
            <a:off x="2774777" y="2510754"/>
            <a:ext cx="24828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519189" y="4774529"/>
            <a:ext cx="32496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dirty="0">
                <a:latin typeface="Garamond" panose="02020404030301010803" pitchFamily="18" charset="0"/>
              </a:rPr>
              <a:t>Integration Testing: </a:t>
            </a:r>
            <a:r>
              <a:rPr lang="en-US" altLang="en-US" sz="2500" b="1" dirty="0">
                <a:solidFill>
                  <a:srgbClr val="C00000"/>
                </a:solidFill>
                <a:latin typeface="Garamond" panose="02020404030301010803" pitchFamily="18" charset="0"/>
              </a:rPr>
              <a:t>Top Down Testing</a:t>
            </a:r>
            <a:endParaRPr lang="en-MY" altLang="en-US" sz="2500" b="1" dirty="0">
              <a:solidFill>
                <a:srgbClr val="C00000"/>
              </a:solidFill>
              <a:latin typeface="Garamond" panose="02020404030301010803" pitchFamily="18" charset="0"/>
            </a:endParaRPr>
          </a:p>
        </p:txBody>
      </p:sp>
      <p:pic>
        <p:nvPicPr>
          <p:cNvPr id="7" name="Picture 4" descr="http://www.iaplayground.com/images/ar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52" y="2255167"/>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24389" y="3687092"/>
            <a:ext cx="3943350" cy="97790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a:solidFill>
                  <a:srgbClr val="000000"/>
                </a:solidFill>
                <a:latin typeface="Garamond" pitchFamily="18" charset="0"/>
                <a:cs typeface="Times New Roman" charset="0"/>
              </a:rPr>
              <a:t>Start from upper modules &amp; works downwards</a:t>
            </a:r>
            <a:endParaRPr lang="en-US" sz="2800">
              <a:solidFill>
                <a:srgbClr val="000000"/>
              </a:solidFill>
              <a:latin typeface="Garamond" pitchFamily="18" charset="0"/>
            </a:endParaRPr>
          </a:p>
        </p:txBody>
      </p:sp>
      <p:pic>
        <p:nvPicPr>
          <p:cNvPr id="9" name="Picture 4" descr="http://www.iaplayground.com/images/arr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602" y="3423567"/>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5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Integration Testing</a:t>
            </a:r>
            <a:br>
              <a:rPr lang="en-MY" dirty="0"/>
            </a:br>
            <a:r>
              <a:rPr lang="en-MY" dirty="0"/>
              <a:t>1. Top Down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25</a:t>
            </a:fld>
            <a:endParaRPr lang="en-US"/>
          </a:p>
        </p:txBody>
      </p:sp>
      <p:sp>
        <p:nvSpPr>
          <p:cNvPr id="4" name="Rectangle 3"/>
          <p:cNvSpPr/>
          <p:nvPr/>
        </p:nvSpPr>
        <p:spPr>
          <a:xfrm>
            <a:off x="1029661" y="2036269"/>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1</a:t>
            </a:r>
          </a:p>
        </p:txBody>
      </p:sp>
      <p:sp>
        <p:nvSpPr>
          <p:cNvPr id="5" name="Rectangle 4"/>
          <p:cNvSpPr/>
          <p:nvPr/>
        </p:nvSpPr>
        <p:spPr>
          <a:xfrm>
            <a:off x="5572017" y="2036269"/>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1</a:t>
            </a:r>
          </a:p>
        </p:txBody>
      </p:sp>
      <p:grpSp>
        <p:nvGrpSpPr>
          <p:cNvPr id="9" name="Group 8"/>
          <p:cNvGrpSpPr/>
          <p:nvPr/>
        </p:nvGrpSpPr>
        <p:grpSpPr>
          <a:xfrm>
            <a:off x="992523" y="3487204"/>
            <a:ext cx="1572662" cy="347062"/>
            <a:chOff x="705652" y="3249067"/>
            <a:chExt cx="1572662" cy="347062"/>
          </a:xfrm>
        </p:grpSpPr>
        <p:sp>
          <p:nvSpPr>
            <p:cNvPr id="6" name="Rectangle 5"/>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7" name="Rectangle 6"/>
            <p:cNvSpPr/>
            <p:nvPr/>
          </p:nvSpPr>
          <p:spPr>
            <a:xfrm>
              <a:off x="1295400"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8" name="Rectangle 7"/>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cxnSp>
        <p:nvCxnSpPr>
          <p:cNvPr id="11" name="Straight Connector 10"/>
          <p:cNvCxnSpPr>
            <a:stCxn id="4" idx="2"/>
            <a:endCxn id="6" idx="0"/>
          </p:cNvCxnSpPr>
          <p:nvPr/>
        </p:nvCxnSpPr>
        <p:spPr>
          <a:xfrm flipH="1">
            <a:off x="1189106" y="2674044"/>
            <a:ext cx="589748" cy="813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2"/>
            <a:endCxn id="7" idx="0"/>
          </p:cNvCxnSpPr>
          <p:nvPr/>
        </p:nvCxnSpPr>
        <p:spPr>
          <a:xfrm>
            <a:off x="1778854" y="2674044"/>
            <a:ext cx="0" cy="813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 idx="2"/>
            <a:endCxn id="8" idx="0"/>
          </p:cNvCxnSpPr>
          <p:nvPr/>
        </p:nvCxnSpPr>
        <p:spPr>
          <a:xfrm>
            <a:off x="1778854" y="2674044"/>
            <a:ext cx="589748" cy="81316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83664" y="3834266"/>
            <a:ext cx="1759644" cy="369332"/>
          </a:xfrm>
          <a:prstGeom prst="rect">
            <a:avLst/>
          </a:prstGeom>
          <a:noFill/>
        </p:spPr>
        <p:txBody>
          <a:bodyPr wrap="square" rtlCol="0">
            <a:spAutoFit/>
          </a:bodyPr>
          <a:lstStyle/>
          <a:p>
            <a:pPr algn="ctr"/>
            <a:r>
              <a:rPr lang="en-MY" dirty="0"/>
              <a:t>Level 2</a:t>
            </a:r>
          </a:p>
        </p:txBody>
      </p:sp>
      <p:sp>
        <p:nvSpPr>
          <p:cNvPr id="20" name="TextBox 4"/>
          <p:cNvSpPr txBox="1">
            <a:spLocks noChangeArrowheads="1"/>
          </p:cNvSpPr>
          <p:nvPr/>
        </p:nvSpPr>
        <p:spPr bwMode="auto">
          <a:xfrm>
            <a:off x="2368602" y="5570998"/>
            <a:ext cx="75440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dirty="0">
                <a:latin typeface="Garamond" panose="02020404030301010803" pitchFamily="18" charset="0"/>
              </a:rPr>
              <a:t>Integration Testing: </a:t>
            </a:r>
            <a:r>
              <a:rPr lang="en-US" altLang="en-US" sz="2500" b="1" dirty="0">
                <a:solidFill>
                  <a:srgbClr val="C00000"/>
                </a:solidFill>
                <a:latin typeface="Garamond" panose="02020404030301010803" pitchFamily="18" charset="0"/>
              </a:rPr>
              <a:t>Top Down Testing</a:t>
            </a:r>
            <a:endParaRPr lang="en-MY" altLang="en-US" sz="2500" b="1" dirty="0">
              <a:solidFill>
                <a:srgbClr val="C00000"/>
              </a:solidFill>
              <a:latin typeface="Garamond" panose="02020404030301010803" pitchFamily="18" charset="0"/>
            </a:endParaRPr>
          </a:p>
        </p:txBody>
      </p:sp>
      <p:sp>
        <p:nvSpPr>
          <p:cNvPr id="21" name="Rectangle 20"/>
          <p:cNvSpPr/>
          <p:nvPr/>
        </p:nvSpPr>
        <p:spPr>
          <a:xfrm>
            <a:off x="3520565"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a:t>
            </a:r>
          </a:p>
        </p:txBody>
      </p:sp>
      <p:sp>
        <p:nvSpPr>
          <p:cNvPr id="22" name="Rectangle 21"/>
          <p:cNvSpPr/>
          <p:nvPr/>
        </p:nvSpPr>
        <p:spPr>
          <a:xfrm>
            <a:off x="5572017"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a:t>
            </a:r>
          </a:p>
        </p:txBody>
      </p:sp>
      <p:sp>
        <p:nvSpPr>
          <p:cNvPr id="23" name="Rectangle 22"/>
          <p:cNvSpPr/>
          <p:nvPr/>
        </p:nvSpPr>
        <p:spPr>
          <a:xfrm>
            <a:off x="7577365"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a:t>
            </a:r>
          </a:p>
        </p:txBody>
      </p:sp>
      <p:cxnSp>
        <p:nvCxnSpPr>
          <p:cNvPr id="25" name="Straight Connector 24"/>
          <p:cNvCxnSpPr>
            <a:stCxn id="5" idx="2"/>
            <a:endCxn id="21" idx="0"/>
          </p:cNvCxnSpPr>
          <p:nvPr/>
        </p:nvCxnSpPr>
        <p:spPr>
          <a:xfrm flipH="1">
            <a:off x="4269758" y="2674044"/>
            <a:ext cx="2051452" cy="598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 idx="2"/>
            <a:endCxn id="22" idx="0"/>
          </p:cNvCxnSpPr>
          <p:nvPr/>
        </p:nvCxnSpPr>
        <p:spPr>
          <a:xfrm>
            <a:off x="6321210" y="2674044"/>
            <a:ext cx="0" cy="598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 idx="2"/>
            <a:endCxn id="23" idx="0"/>
          </p:cNvCxnSpPr>
          <p:nvPr/>
        </p:nvCxnSpPr>
        <p:spPr>
          <a:xfrm>
            <a:off x="6321210" y="2674044"/>
            <a:ext cx="2005348" cy="598073"/>
          </a:xfrm>
          <a:prstGeom prst="line">
            <a:avLst/>
          </a:prstGeom>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3483427" y="4465986"/>
            <a:ext cx="1572662" cy="347062"/>
            <a:chOff x="705652" y="3249067"/>
            <a:chExt cx="1572662" cy="347062"/>
          </a:xfrm>
        </p:grpSpPr>
        <p:sp>
          <p:nvSpPr>
            <p:cNvPr id="33" name="Rectangle 32"/>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35" name="Rectangle 34"/>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36" name="TextBox 35"/>
          <p:cNvSpPr txBox="1"/>
          <p:nvPr/>
        </p:nvSpPr>
        <p:spPr>
          <a:xfrm>
            <a:off x="3374568" y="4813048"/>
            <a:ext cx="1759644" cy="369332"/>
          </a:xfrm>
          <a:prstGeom prst="rect">
            <a:avLst/>
          </a:prstGeom>
          <a:noFill/>
        </p:spPr>
        <p:txBody>
          <a:bodyPr wrap="square" rtlCol="0">
            <a:spAutoFit/>
          </a:bodyPr>
          <a:lstStyle/>
          <a:p>
            <a:pPr algn="ctr"/>
            <a:r>
              <a:rPr lang="en-MY" dirty="0"/>
              <a:t>Level 3</a:t>
            </a:r>
          </a:p>
        </p:txBody>
      </p:sp>
      <p:cxnSp>
        <p:nvCxnSpPr>
          <p:cNvPr id="38" name="Straight Connector 37"/>
          <p:cNvCxnSpPr>
            <a:stCxn id="21" idx="2"/>
            <a:endCxn id="33" idx="0"/>
          </p:cNvCxnSpPr>
          <p:nvPr/>
        </p:nvCxnSpPr>
        <p:spPr>
          <a:xfrm flipH="1">
            <a:off x="3680010"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1" idx="2"/>
            <a:endCxn id="35" idx="0"/>
          </p:cNvCxnSpPr>
          <p:nvPr/>
        </p:nvCxnSpPr>
        <p:spPr>
          <a:xfrm>
            <a:off x="4269758"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540227" y="4465986"/>
            <a:ext cx="1572662" cy="347062"/>
            <a:chOff x="705652" y="3249067"/>
            <a:chExt cx="1572662" cy="347062"/>
          </a:xfrm>
        </p:grpSpPr>
        <p:sp>
          <p:nvSpPr>
            <p:cNvPr id="43" name="Rectangle 42"/>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44" name="Rectangle 43"/>
            <p:cNvSpPr/>
            <p:nvPr/>
          </p:nvSpPr>
          <p:spPr>
            <a:xfrm>
              <a:off x="1295400"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45" name="Rectangle 44"/>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46" name="TextBox 45"/>
          <p:cNvSpPr txBox="1"/>
          <p:nvPr/>
        </p:nvSpPr>
        <p:spPr>
          <a:xfrm>
            <a:off x="7431368" y="4813048"/>
            <a:ext cx="1759644" cy="369332"/>
          </a:xfrm>
          <a:prstGeom prst="rect">
            <a:avLst/>
          </a:prstGeom>
          <a:noFill/>
        </p:spPr>
        <p:txBody>
          <a:bodyPr wrap="square" rtlCol="0">
            <a:spAutoFit/>
          </a:bodyPr>
          <a:lstStyle/>
          <a:p>
            <a:pPr algn="ctr"/>
            <a:r>
              <a:rPr lang="en-MY" dirty="0"/>
              <a:t>Level 3</a:t>
            </a:r>
          </a:p>
        </p:txBody>
      </p:sp>
      <p:cxnSp>
        <p:nvCxnSpPr>
          <p:cNvPr id="48" name="Straight Connector 47"/>
          <p:cNvCxnSpPr>
            <a:stCxn id="23" idx="2"/>
            <a:endCxn id="43" idx="0"/>
          </p:cNvCxnSpPr>
          <p:nvPr/>
        </p:nvCxnSpPr>
        <p:spPr>
          <a:xfrm flipH="1">
            <a:off x="7736810"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3" idx="2"/>
            <a:endCxn id="44" idx="0"/>
          </p:cNvCxnSpPr>
          <p:nvPr/>
        </p:nvCxnSpPr>
        <p:spPr>
          <a:xfrm>
            <a:off x="8326558" y="3909892"/>
            <a:ext cx="0"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3" idx="2"/>
            <a:endCxn id="45" idx="0"/>
          </p:cNvCxnSpPr>
          <p:nvPr/>
        </p:nvCxnSpPr>
        <p:spPr>
          <a:xfrm>
            <a:off x="8326558"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551796" y="4465986"/>
            <a:ext cx="1572662" cy="347062"/>
            <a:chOff x="705652" y="3249067"/>
            <a:chExt cx="1572662" cy="347062"/>
          </a:xfrm>
        </p:grpSpPr>
        <p:sp>
          <p:nvSpPr>
            <p:cNvPr id="56" name="Rectangle 55"/>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57" name="Rectangle 56"/>
            <p:cNvSpPr/>
            <p:nvPr/>
          </p:nvSpPr>
          <p:spPr>
            <a:xfrm>
              <a:off x="1295400"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58" name="Rectangle 57"/>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59" name="TextBox 58"/>
          <p:cNvSpPr txBox="1"/>
          <p:nvPr/>
        </p:nvSpPr>
        <p:spPr>
          <a:xfrm>
            <a:off x="5442937" y="4813048"/>
            <a:ext cx="1759644" cy="369332"/>
          </a:xfrm>
          <a:prstGeom prst="rect">
            <a:avLst/>
          </a:prstGeom>
          <a:noFill/>
        </p:spPr>
        <p:txBody>
          <a:bodyPr wrap="square" rtlCol="0">
            <a:spAutoFit/>
          </a:bodyPr>
          <a:lstStyle/>
          <a:p>
            <a:pPr algn="ctr"/>
            <a:r>
              <a:rPr lang="en-MY" dirty="0"/>
              <a:t>Level 3</a:t>
            </a:r>
          </a:p>
        </p:txBody>
      </p:sp>
      <p:cxnSp>
        <p:nvCxnSpPr>
          <p:cNvPr id="60" name="Straight Connector 59"/>
          <p:cNvCxnSpPr>
            <a:stCxn id="22" idx="2"/>
            <a:endCxn id="56" idx="0"/>
          </p:cNvCxnSpPr>
          <p:nvPr/>
        </p:nvCxnSpPr>
        <p:spPr>
          <a:xfrm flipH="1">
            <a:off x="5748379" y="3909892"/>
            <a:ext cx="572831"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57" idx="0"/>
          </p:cNvCxnSpPr>
          <p:nvPr/>
        </p:nvCxnSpPr>
        <p:spPr>
          <a:xfrm>
            <a:off x="6321210" y="3909892"/>
            <a:ext cx="16917"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2" idx="2"/>
            <a:endCxn id="58" idx="0"/>
          </p:cNvCxnSpPr>
          <p:nvPr/>
        </p:nvCxnSpPr>
        <p:spPr>
          <a:xfrm>
            <a:off x="6321210" y="3909892"/>
            <a:ext cx="606665" cy="556094"/>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http://www.clker.com/cliparts/5/1/Q/H/h/U/blue-arrow-pointing-left-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571176" y="2145601"/>
            <a:ext cx="899808" cy="45881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www.clker.com/cliparts/5/1/Q/H/h/U/blue-arrow-pointing-left-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543628" y="2125749"/>
            <a:ext cx="899808" cy="45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4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animBg="1"/>
      <p:bldP spid="23" grpId="0" animBg="1"/>
      <p:bldP spid="36" grpId="0"/>
      <p:bldP spid="46"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Integration Testing</a:t>
            </a:r>
            <a:br>
              <a:rPr lang="en-MY" dirty="0"/>
            </a:br>
            <a:r>
              <a:rPr lang="en-MY" dirty="0"/>
              <a:t>2. Bottom Up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26</a:t>
            </a:fld>
            <a:endParaRPr lang="en-US"/>
          </a:p>
        </p:txBody>
      </p:sp>
      <p:sp>
        <p:nvSpPr>
          <p:cNvPr id="4" name="Rectangle 3"/>
          <p:cNvSpPr/>
          <p:nvPr/>
        </p:nvSpPr>
        <p:spPr>
          <a:xfrm>
            <a:off x="6279977" y="1926554"/>
            <a:ext cx="2665412" cy="83185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a:solidFill>
                  <a:srgbClr val="000000"/>
                </a:solidFill>
                <a:latin typeface="Garamond" pitchFamily="18" charset="0"/>
                <a:cs typeface="Times New Roman" charset="0"/>
              </a:rPr>
              <a:t>System testing</a:t>
            </a:r>
            <a:endParaRPr lang="en-US" sz="2800">
              <a:solidFill>
                <a:srgbClr val="000000"/>
              </a:solidFill>
              <a:latin typeface="Garamond" pitchFamily="18" charset="0"/>
            </a:endParaRPr>
          </a:p>
        </p:txBody>
      </p:sp>
      <p:pic>
        <p:nvPicPr>
          <p:cNvPr id="5" name="Picture 2" descr="http://www.icondesignlab.com/uploads/portfolio/big/419_VCE-Testing-System_Application-Icon-For-Server.png"/>
          <p:cNvPicPr>
            <a:picLocks noChangeAspect="1" noChangeArrowheads="1"/>
          </p:cNvPicPr>
          <p:nvPr/>
        </p:nvPicPr>
        <p:blipFill>
          <a:blip r:embed="rId2">
            <a:extLst>
              <a:ext uri="{28A0092B-C50C-407E-A947-70E740481C1C}">
                <a14:useLocalDpi xmlns:a14="http://schemas.microsoft.com/office/drawing/2010/main" val="0"/>
              </a:ext>
            </a:extLst>
          </a:blip>
          <a:srcRect r="42073" b="19766"/>
          <a:stretch>
            <a:fillRect/>
          </a:stretch>
        </p:blipFill>
        <p:spPr bwMode="auto">
          <a:xfrm>
            <a:off x="2774777" y="2510754"/>
            <a:ext cx="24828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519189" y="4774529"/>
            <a:ext cx="32496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dirty="0">
                <a:latin typeface="Garamond" panose="02020404030301010803" pitchFamily="18" charset="0"/>
              </a:rPr>
              <a:t>Integration Testing: </a:t>
            </a:r>
            <a:r>
              <a:rPr lang="en-US" altLang="en-US" sz="2500" b="1" dirty="0">
                <a:solidFill>
                  <a:srgbClr val="C00000"/>
                </a:solidFill>
                <a:latin typeface="Garamond" panose="02020404030301010803" pitchFamily="18" charset="0"/>
              </a:rPr>
              <a:t>Bottom Up Testing</a:t>
            </a:r>
            <a:endParaRPr lang="en-MY" altLang="en-US" sz="2500" b="1" dirty="0">
              <a:solidFill>
                <a:srgbClr val="C00000"/>
              </a:solidFill>
              <a:latin typeface="Garamond" panose="02020404030301010803" pitchFamily="18" charset="0"/>
            </a:endParaRPr>
          </a:p>
        </p:txBody>
      </p:sp>
      <p:pic>
        <p:nvPicPr>
          <p:cNvPr id="7" name="Picture 4" descr="http://www.iaplayground.com/images/ar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52" y="2255167"/>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024389" y="3687092"/>
            <a:ext cx="3943350" cy="97790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dirty="0">
                <a:solidFill>
                  <a:srgbClr val="000000"/>
                </a:solidFill>
                <a:latin typeface="Garamond" pitchFamily="18" charset="0"/>
                <a:cs typeface="Times New Roman" charset="0"/>
              </a:rPr>
              <a:t>Start from fundamental modules &amp; work upwards</a:t>
            </a:r>
            <a:endParaRPr lang="en-US" sz="2800" dirty="0">
              <a:solidFill>
                <a:srgbClr val="000000"/>
              </a:solidFill>
              <a:latin typeface="Garamond" pitchFamily="18" charset="0"/>
            </a:endParaRPr>
          </a:p>
        </p:txBody>
      </p:sp>
      <p:pic>
        <p:nvPicPr>
          <p:cNvPr id="9" name="Picture 4" descr="http://www.iaplayground.com/images/arr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602" y="3423567"/>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34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Integration Testing</a:t>
            </a:r>
            <a:br>
              <a:rPr lang="en-MY" dirty="0"/>
            </a:br>
            <a:r>
              <a:rPr lang="en-MY" dirty="0"/>
              <a:t>2. Bottom Up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27</a:t>
            </a:fld>
            <a:endParaRPr lang="en-US"/>
          </a:p>
        </p:txBody>
      </p:sp>
      <p:sp>
        <p:nvSpPr>
          <p:cNvPr id="4" name="Rectangle 3"/>
          <p:cNvSpPr/>
          <p:nvPr/>
        </p:nvSpPr>
        <p:spPr>
          <a:xfrm>
            <a:off x="8494573" y="1755126"/>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1</a:t>
            </a:r>
          </a:p>
        </p:txBody>
      </p:sp>
      <p:sp>
        <p:nvSpPr>
          <p:cNvPr id="20" name="TextBox 4"/>
          <p:cNvSpPr txBox="1">
            <a:spLocks noChangeArrowheads="1"/>
          </p:cNvSpPr>
          <p:nvPr/>
        </p:nvSpPr>
        <p:spPr bwMode="auto">
          <a:xfrm>
            <a:off x="2368602" y="5570998"/>
            <a:ext cx="75440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dirty="0">
                <a:latin typeface="Garamond" panose="02020404030301010803" pitchFamily="18" charset="0"/>
              </a:rPr>
              <a:t>Integration Testing: </a:t>
            </a:r>
            <a:r>
              <a:rPr lang="en-US" altLang="en-US" sz="2500" b="1" dirty="0">
                <a:solidFill>
                  <a:srgbClr val="C00000"/>
                </a:solidFill>
                <a:latin typeface="Garamond" panose="02020404030301010803" pitchFamily="18" charset="0"/>
              </a:rPr>
              <a:t>Top Down Testing</a:t>
            </a:r>
            <a:endParaRPr lang="en-MY" altLang="en-US" sz="2500" b="1" dirty="0">
              <a:solidFill>
                <a:srgbClr val="C00000"/>
              </a:solidFill>
              <a:latin typeface="Garamond" panose="02020404030301010803" pitchFamily="18" charset="0"/>
            </a:endParaRPr>
          </a:p>
        </p:txBody>
      </p:sp>
      <p:grpSp>
        <p:nvGrpSpPr>
          <p:cNvPr id="12" name="Group 11"/>
          <p:cNvGrpSpPr/>
          <p:nvPr/>
        </p:nvGrpSpPr>
        <p:grpSpPr>
          <a:xfrm>
            <a:off x="996858" y="1680741"/>
            <a:ext cx="1759644" cy="1910263"/>
            <a:chOff x="3374568" y="3272117"/>
            <a:chExt cx="1759644" cy="1910263"/>
          </a:xfrm>
        </p:grpSpPr>
        <p:sp>
          <p:nvSpPr>
            <p:cNvPr id="21" name="Rectangle 20"/>
            <p:cNvSpPr/>
            <p:nvPr/>
          </p:nvSpPr>
          <p:spPr>
            <a:xfrm>
              <a:off x="3520565"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2.1</a:t>
              </a:r>
            </a:p>
          </p:txBody>
        </p:sp>
        <p:grpSp>
          <p:nvGrpSpPr>
            <p:cNvPr id="32" name="Group 31"/>
            <p:cNvGrpSpPr/>
            <p:nvPr/>
          </p:nvGrpSpPr>
          <p:grpSpPr>
            <a:xfrm>
              <a:off x="3483427" y="4465986"/>
              <a:ext cx="1572662" cy="347062"/>
              <a:chOff x="705652" y="3249067"/>
              <a:chExt cx="1572662" cy="347062"/>
            </a:xfrm>
          </p:grpSpPr>
          <p:sp>
            <p:nvSpPr>
              <p:cNvPr id="33" name="Rectangle 32"/>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35" name="Rectangle 34"/>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36" name="TextBox 35"/>
            <p:cNvSpPr txBox="1"/>
            <p:nvPr/>
          </p:nvSpPr>
          <p:spPr>
            <a:xfrm>
              <a:off x="3374568" y="4813048"/>
              <a:ext cx="1759644" cy="369332"/>
            </a:xfrm>
            <a:prstGeom prst="rect">
              <a:avLst/>
            </a:prstGeom>
            <a:noFill/>
          </p:spPr>
          <p:txBody>
            <a:bodyPr wrap="square" rtlCol="0">
              <a:spAutoFit/>
            </a:bodyPr>
            <a:lstStyle/>
            <a:p>
              <a:pPr algn="ctr"/>
              <a:r>
                <a:rPr lang="en-MY" dirty="0"/>
                <a:t>Level 3</a:t>
              </a:r>
            </a:p>
          </p:txBody>
        </p:sp>
        <p:cxnSp>
          <p:nvCxnSpPr>
            <p:cNvPr id="38" name="Straight Connector 37"/>
            <p:cNvCxnSpPr>
              <a:stCxn id="21" idx="2"/>
              <a:endCxn id="33" idx="0"/>
            </p:cNvCxnSpPr>
            <p:nvPr/>
          </p:nvCxnSpPr>
          <p:spPr>
            <a:xfrm flipH="1">
              <a:off x="3680010"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1" idx="2"/>
              <a:endCxn id="35" idx="0"/>
            </p:cNvCxnSpPr>
            <p:nvPr/>
          </p:nvCxnSpPr>
          <p:spPr>
            <a:xfrm>
              <a:off x="4269758"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129291" y="1687229"/>
            <a:ext cx="1759644" cy="1910263"/>
            <a:chOff x="7431368" y="3272117"/>
            <a:chExt cx="1759644" cy="1910263"/>
          </a:xfrm>
        </p:grpSpPr>
        <p:sp>
          <p:nvSpPr>
            <p:cNvPr id="23" name="Rectangle 22"/>
            <p:cNvSpPr/>
            <p:nvPr/>
          </p:nvSpPr>
          <p:spPr>
            <a:xfrm>
              <a:off x="7577365"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2.2</a:t>
              </a:r>
            </a:p>
          </p:txBody>
        </p:sp>
        <p:grpSp>
          <p:nvGrpSpPr>
            <p:cNvPr id="42" name="Group 41"/>
            <p:cNvGrpSpPr/>
            <p:nvPr/>
          </p:nvGrpSpPr>
          <p:grpSpPr>
            <a:xfrm>
              <a:off x="7540227" y="4465986"/>
              <a:ext cx="1572662" cy="347062"/>
              <a:chOff x="705652" y="3249067"/>
              <a:chExt cx="1572662" cy="347062"/>
            </a:xfrm>
          </p:grpSpPr>
          <p:sp>
            <p:nvSpPr>
              <p:cNvPr id="43" name="Rectangle 42"/>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44" name="Rectangle 43"/>
              <p:cNvSpPr/>
              <p:nvPr/>
            </p:nvSpPr>
            <p:spPr>
              <a:xfrm>
                <a:off x="1295400"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45" name="Rectangle 44"/>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46" name="TextBox 45"/>
            <p:cNvSpPr txBox="1"/>
            <p:nvPr/>
          </p:nvSpPr>
          <p:spPr>
            <a:xfrm>
              <a:off x="7431368" y="4813048"/>
              <a:ext cx="1759644" cy="369332"/>
            </a:xfrm>
            <a:prstGeom prst="rect">
              <a:avLst/>
            </a:prstGeom>
            <a:noFill/>
          </p:spPr>
          <p:txBody>
            <a:bodyPr wrap="square" rtlCol="0">
              <a:spAutoFit/>
            </a:bodyPr>
            <a:lstStyle/>
            <a:p>
              <a:pPr algn="ctr"/>
              <a:r>
                <a:rPr lang="en-MY" dirty="0"/>
                <a:t>Level 3</a:t>
              </a:r>
            </a:p>
          </p:txBody>
        </p:sp>
        <p:cxnSp>
          <p:nvCxnSpPr>
            <p:cNvPr id="48" name="Straight Connector 47"/>
            <p:cNvCxnSpPr>
              <a:stCxn id="23" idx="2"/>
              <a:endCxn id="43" idx="0"/>
            </p:cNvCxnSpPr>
            <p:nvPr/>
          </p:nvCxnSpPr>
          <p:spPr>
            <a:xfrm flipH="1">
              <a:off x="7736810"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3" idx="2"/>
              <a:endCxn id="44" idx="0"/>
            </p:cNvCxnSpPr>
            <p:nvPr/>
          </p:nvCxnSpPr>
          <p:spPr>
            <a:xfrm>
              <a:off x="8326558" y="3909892"/>
              <a:ext cx="0"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3" idx="2"/>
              <a:endCxn id="45" idx="0"/>
            </p:cNvCxnSpPr>
            <p:nvPr/>
          </p:nvCxnSpPr>
          <p:spPr>
            <a:xfrm>
              <a:off x="8326558" y="3909892"/>
              <a:ext cx="589748" cy="5560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012226" y="3899472"/>
            <a:ext cx="1759644" cy="1910263"/>
            <a:chOff x="5442937" y="3272117"/>
            <a:chExt cx="1759644" cy="1910263"/>
          </a:xfrm>
        </p:grpSpPr>
        <p:sp>
          <p:nvSpPr>
            <p:cNvPr id="22" name="Rectangle 21"/>
            <p:cNvSpPr/>
            <p:nvPr/>
          </p:nvSpPr>
          <p:spPr>
            <a:xfrm>
              <a:off x="5572017" y="327211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2.3</a:t>
              </a:r>
            </a:p>
          </p:txBody>
        </p:sp>
        <p:grpSp>
          <p:nvGrpSpPr>
            <p:cNvPr id="55" name="Group 54"/>
            <p:cNvGrpSpPr/>
            <p:nvPr/>
          </p:nvGrpSpPr>
          <p:grpSpPr>
            <a:xfrm>
              <a:off x="5551796" y="4465986"/>
              <a:ext cx="1572662" cy="347062"/>
              <a:chOff x="705652" y="3249067"/>
              <a:chExt cx="1572662" cy="347062"/>
            </a:xfrm>
          </p:grpSpPr>
          <p:sp>
            <p:nvSpPr>
              <p:cNvPr id="56" name="Rectangle 55"/>
              <p:cNvSpPr/>
              <p:nvPr/>
            </p:nvSpPr>
            <p:spPr>
              <a:xfrm>
                <a:off x="705652"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57" name="Rectangle 56"/>
              <p:cNvSpPr/>
              <p:nvPr/>
            </p:nvSpPr>
            <p:spPr>
              <a:xfrm>
                <a:off x="1295400"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sp>
            <p:nvSpPr>
              <p:cNvPr id="58" name="Rectangle 57"/>
              <p:cNvSpPr/>
              <p:nvPr/>
            </p:nvSpPr>
            <p:spPr>
              <a:xfrm>
                <a:off x="1885148" y="3249067"/>
                <a:ext cx="393166" cy="347062"/>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MY" dirty="0"/>
              </a:p>
            </p:txBody>
          </p:sp>
        </p:grpSp>
        <p:sp>
          <p:nvSpPr>
            <p:cNvPr id="59" name="TextBox 58"/>
            <p:cNvSpPr txBox="1"/>
            <p:nvPr/>
          </p:nvSpPr>
          <p:spPr>
            <a:xfrm>
              <a:off x="5442937" y="4813048"/>
              <a:ext cx="1759644" cy="369332"/>
            </a:xfrm>
            <a:prstGeom prst="rect">
              <a:avLst/>
            </a:prstGeom>
            <a:noFill/>
          </p:spPr>
          <p:txBody>
            <a:bodyPr wrap="square" rtlCol="0">
              <a:spAutoFit/>
            </a:bodyPr>
            <a:lstStyle/>
            <a:p>
              <a:pPr algn="ctr"/>
              <a:r>
                <a:rPr lang="en-MY" dirty="0"/>
                <a:t>Level 3</a:t>
              </a:r>
            </a:p>
          </p:txBody>
        </p:sp>
        <p:cxnSp>
          <p:nvCxnSpPr>
            <p:cNvPr id="60" name="Straight Connector 59"/>
            <p:cNvCxnSpPr>
              <a:stCxn id="22" idx="2"/>
              <a:endCxn id="56" idx="0"/>
            </p:cNvCxnSpPr>
            <p:nvPr/>
          </p:nvCxnSpPr>
          <p:spPr>
            <a:xfrm flipH="1">
              <a:off x="5748379" y="3909892"/>
              <a:ext cx="572831"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2" idx="2"/>
              <a:endCxn id="57" idx="0"/>
            </p:cNvCxnSpPr>
            <p:nvPr/>
          </p:nvCxnSpPr>
          <p:spPr>
            <a:xfrm>
              <a:off x="6321210" y="3909892"/>
              <a:ext cx="16917" cy="556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2" idx="2"/>
              <a:endCxn id="58" idx="0"/>
            </p:cNvCxnSpPr>
            <p:nvPr/>
          </p:nvCxnSpPr>
          <p:spPr>
            <a:xfrm>
              <a:off x="6321210" y="3909892"/>
              <a:ext cx="606665" cy="556094"/>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28" name="Picture 4" descr="http://www.clker.com/cliparts/5/1/Q/H/h/U/blue-arrow-pointing-left-m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646096" y="2645203"/>
            <a:ext cx="899808" cy="458813"/>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6910381" y="3359253"/>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2.1</a:t>
            </a:r>
          </a:p>
        </p:txBody>
      </p:sp>
      <p:sp>
        <p:nvSpPr>
          <p:cNvPr id="50" name="Rectangle 49"/>
          <p:cNvSpPr/>
          <p:nvPr/>
        </p:nvSpPr>
        <p:spPr>
          <a:xfrm>
            <a:off x="8487601" y="3359253"/>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2.2</a:t>
            </a:r>
          </a:p>
        </p:txBody>
      </p:sp>
      <p:sp>
        <p:nvSpPr>
          <p:cNvPr id="52" name="Rectangle 51"/>
          <p:cNvSpPr/>
          <p:nvPr/>
        </p:nvSpPr>
        <p:spPr>
          <a:xfrm>
            <a:off x="10064822" y="3359253"/>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Level 2.3</a:t>
            </a:r>
          </a:p>
        </p:txBody>
      </p:sp>
      <p:cxnSp>
        <p:nvCxnSpPr>
          <p:cNvPr id="18" name="Straight Connector 17"/>
          <p:cNvCxnSpPr>
            <a:stCxn id="4" idx="2"/>
            <a:endCxn id="49" idx="0"/>
          </p:cNvCxnSpPr>
          <p:nvPr/>
        </p:nvCxnSpPr>
        <p:spPr>
          <a:xfrm flipH="1">
            <a:off x="7659574" y="2392901"/>
            <a:ext cx="1584192" cy="966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 idx="2"/>
            <a:endCxn id="50" idx="0"/>
          </p:cNvCxnSpPr>
          <p:nvPr/>
        </p:nvCxnSpPr>
        <p:spPr>
          <a:xfrm flipH="1">
            <a:off x="9236794" y="2392901"/>
            <a:ext cx="6972" cy="966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 idx="2"/>
            <a:endCxn id="52" idx="0"/>
          </p:cNvCxnSpPr>
          <p:nvPr/>
        </p:nvCxnSpPr>
        <p:spPr>
          <a:xfrm>
            <a:off x="9243766" y="2392901"/>
            <a:ext cx="1570249" cy="9663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 grpId="0" animBg="1"/>
      <p:bldP spid="50"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Integration Testing</a:t>
            </a:r>
            <a:br>
              <a:rPr lang="en-MY" dirty="0"/>
            </a:br>
            <a:r>
              <a:rPr lang="en-MY" dirty="0"/>
              <a:t>3. Regression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28</a:t>
            </a:fld>
            <a:endParaRPr lang="en-US"/>
          </a:p>
        </p:txBody>
      </p:sp>
      <p:sp>
        <p:nvSpPr>
          <p:cNvPr id="4" name="Rectangle 3"/>
          <p:cNvSpPr/>
          <p:nvPr/>
        </p:nvSpPr>
        <p:spPr>
          <a:xfrm>
            <a:off x="6279977" y="1926554"/>
            <a:ext cx="2665412" cy="83185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a:solidFill>
                  <a:srgbClr val="000000"/>
                </a:solidFill>
                <a:latin typeface="Garamond" pitchFamily="18" charset="0"/>
                <a:cs typeface="Times New Roman" charset="0"/>
              </a:rPr>
              <a:t>System testing</a:t>
            </a:r>
            <a:endParaRPr lang="en-US" sz="2800">
              <a:solidFill>
                <a:srgbClr val="000000"/>
              </a:solidFill>
              <a:latin typeface="Garamond" pitchFamily="18" charset="0"/>
            </a:endParaRPr>
          </a:p>
        </p:txBody>
      </p:sp>
      <p:pic>
        <p:nvPicPr>
          <p:cNvPr id="5" name="Picture 2" descr="http://www.icondesignlab.com/uploads/portfolio/big/419_VCE-Testing-System_Application-Icon-For-Server.png"/>
          <p:cNvPicPr>
            <a:picLocks noChangeAspect="1" noChangeArrowheads="1"/>
          </p:cNvPicPr>
          <p:nvPr/>
        </p:nvPicPr>
        <p:blipFill>
          <a:blip r:embed="rId2">
            <a:extLst>
              <a:ext uri="{28A0092B-C50C-407E-A947-70E740481C1C}">
                <a14:useLocalDpi xmlns:a14="http://schemas.microsoft.com/office/drawing/2010/main" val="0"/>
              </a:ext>
            </a:extLst>
          </a:blip>
          <a:srcRect r="42073" b="19766"/>
          <a:stretch>
            <a:fillRect/>
          </a:stretch>
        </p:blipFill>
        <p:spPr bwMode="auto">
          <a:xfrm>
            <a:off x="2774777" y="2510754"/>
            <a:ext cx="24828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2519189" y="4774529"/>
            <a:ext cx="32496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dirty="0">
                <a:latin typeface="Garamond" panose="02020404030301010803" pitchFamily="18" charset="0"/>
              </a:rPr>
              <a:t>Integration Testing: </a:t>
            </a:r>
            <a:r>
              <a:rPr lang="en-US" altLang="en-US" sz="2500" b="1" dirty="0">
                <a:solidFill>
                  <a:srgbClr val="C00000"/>
                </a:solidFill>
                <a:latin typeface="Garamond" panose="02020404030301010803" pitchFamily="18" charset="0"/>
              </a:rPr>
              <a:t>Regression Testing</a:t>
            </a:r>
            <a:endParaRPr lang="en-MY" altLang="en-US" sz="2500" b="1" dirty="0">
              <a:solidFill>
                <a:srgbClr val="C00000"/>
              </a:solidFill>
              <a:latin typeface="Garamond" panose="02020404030301010803" pitchFamily="18" charset="0"/>
            </a:endParaRPr>
          </a:p>
        </p:txBody>
      </p:sp>
      <p:pic>
        <p:nvPicPr>
          <p:cNvPr id="7" name="Picture 4" descr="http://www.iaplayground.com/images/ar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652" y="2255167"/>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6441902" y="2975098"/>
            <a:ext cx="4026327" cy="137160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dirty="0">
                <a:solidFill>
                  <a:srgbClr val="000000"/>
                </a:solidFill>
                <a:latin typeface="Garamond" pitchFamily="18" charset="0"/>
                <a:cs typeface="Times New Roman" charset="0"/>
              </a:rPr>
              <a:t>Rerun test for previous increments when new increment is integrated  </a:t>
            </a:r>
            <a:endParaRPr lang="en-US" sz="2800" dirty="0">
              <a:solidFill>
                <a:srgbClr val="000000"/>
              </a:solidFill>
              <a:latin typeface="Garamond" pitchFamily="18" charset="0"/>
            </a:endParaRPr>
          </a:p>
        </p:txBody>
      </p:sp>
      <p:pic>
        <p:nvPicPr>
          <p:cNvPr id="9" name="Picture 4" descr="http://www.iaplayground.com/images/arr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239" y="3752583"/>
            <a:ext cx="10382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279977" y="4563392"/>
            <a:ext cx="2409825" cy="831850"/>
          </a:xfrm>
          <a:prstGeom prst="rect">
            <a:avLst/>
          </a:prstGeom>
          <a:solidFill>
            <a:schemeClr val="bg1"/>
          </a:solidFill>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a:solidFill>
                  <a:srgbClr val="000000"/>
                </a:solidFill>
                <a:latin typeface="Garamond" pitchFamily="18" charset="0"/>
                <a:cs typeface="Times New Roman" charset="0"/>
              </a:rPr>
              <a:t>Expensive</a:t>
            </a:r>
            <a:endParaRPr lang="en-US" sz="2800">
              <a:solidFill>
                <a:srgbClr val="000000"/>
              </a:solidFill>
              <a:latin typeface="Garamond" pitchFamily="18" charset="0"/>
            </a:endParaRPr>
          </a:p>
        </p:txBody>
      </p:sp>
    </p:spTree>
    <p:extLst>
      <p:ext uri="{BB962C8B-B14F-4D97-AF65-F5344CB8AC3E}">
        <p14:creationId xmlns:p14="http://schemas.microsoft.com/office/powerpoint/2010/main" val="32857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Release Testing</a:t>
            </a:r>
            <a:br>
              <a:rPr lang="en-MY" dirty="0"/>
            </a:br>
            <a:r>
              <a:rPr lang="en-MY" dirty="0"/>
              <a:t>1. Functional/Black Box Testing</a:t>
            </a:r>
          </a:p>
        </p:txBody>
      </p:sp>
      <p:sp>
        <p:nvSpPr>
          <p:cNvPr id="3" name="Content Placeholder 2"/>
          <p:cNvSpPr>
            <a:spLocks noGrp="1"/>
          </p:cNvSpPr>
          <p:nvPr>
            <p:ph idx="1"/>
          </p:nvPr>
        </p:nvSpPr>
        <p:spPr/>
        <p:txBody>
          <a:bodyPr/>
          <a:lstStyle/>
          <a:p>
            <a:pPr lvl="1">
              <a:defRPr/>
            </a:pPr>
            <a:r>
              <a:rPr lang="en-US" b="1" dirty="0">
                <a:effectLst>
                  <a:outerShdw blurRad="38100" dist="38100" dir="2700000" algn="tl">
                    <a:srgbClr val="C0C0C0"/>
                  </a:outerShdw>
                </a:effectLst>
                <a:latin typeface="Garamond" pitchFamily="18" charset="0"/>
                <a:cs typeface="Times New Roman" charset="0"/>
              </a:rPr>
              <a:t>Functional or black-box testing</a:t>
            </a:r>
          </a:p>
          <a:p>
            <a:pPr marL="1163638" lvl="2" indent="-306388" algn="just">
              <a:buFont typeface="Wingdings" panose="05000000000000000000" pitchFamily="2" charset="2"/>
              <a:buChar char="Ø"/>
              <a:defRPr/>
            </a:pPr>
            <a:r>
              <a:rPr lang="en-US" dirty="0">
                <a:latin typeface="Garamond" pitchFamily="18" charset="0"/>
                <a:cs typeface="Times New Roman" charset="0"/>
              </a:rPr>
              <a:t>relies on the </a:t>
            </a:r>
            <a:r>
              <a:rPr lang="en-US" dirty="0">
                <a:solidFill>
                  <a:schemeClr val="hlink"/>
                </a:solidFill>
                <a:latin typeface="Garamond" pitchFamily="18" charset="0"/>
                <a:cs typeface="Times New Roman" charset="0"/>
              </a:rPr>
              <a:t>specification</a:t>
            </a:r>
            <a:r>
              <a:rPr lang="en-US" dirty="0">
                <a:latin typeface="Garamond" pitchFamily="18" charset="0"/>
                <a:cs typeface="Times New Roman" charset="0"/>
              </a:rPr>
              <a:t> of the system or component, which is being tested to derive test cases.</a:t>
            </a:r>
          </a:p>
          <a:p>
            <a:pPr marL="1163638" lvl="2" indent="-306388" algn="just">
              <a:buFont typeface="Wingdings" panose="05000000000000000000" pitchFamily="2" charset="2"/>
              <a:buChar char="Ø"/>
              <a:defRPr/>
            </a:pPr>
            <a:r>
              <a:rPr lang="en-US" dirty="0">
                <a:latin typeface="Garamond" pitchFamily="18" charset="0"/>
                <a:cs typeface="Times New Roman" charset="0"/>
              </a:rPr>
              <a:t>the system </a:t>
            </a:r>
            <a:r>
              <a:rPr lang="en-US" dirty="0" err="1">
                <a:latin typeface="Garamond" pitchFamily="18" charset="0"/>
                <a:cs typeface="Times New Roman" charset="0"/>
              </a:rPr>
              <a:t>behaviour</a:t>
            </a:r>
            <a:r>
              <a:rPr lang="en-US" dirty="0">
                <a:latin typeface="Garamond" pitchFamily="18" charset="0"/>
                <a:cs typeface="Times New Roman" charset="0"/>
              </a:rPr>
              <a:t> can only be determined by studying its inputs and the related outputs.</a:t>
            </a:r>
          </a:p>
        </p:txBody>
      </p:sp>
      <p:sp>
        <p:nvSpPr>
          <p:cNvPr id="4" name="Slide Number Placeholder 3"/>
          <p:cNvSpPr>
            <a:spLocks noGrp="1"/>
          </p:cNvSpPr>
          <p:nvPr>
            <p:ph type="sldNum" sz="quarter" idx="12"/>
          </p:nvPr>
        </p:nvSpPr>
        <p:spPr/>
        <p:txBody>
          <a:bodyPr/>
          <a:lstStyle/>
          <a:p>
            <a:fld id="{E31375A4-56A4-47D6-9801-1991572033F7}" type="slidenum">
              <a:rPr lang="en-US" smtClean="0"/>
              <a:t>29</a:t>
            </a:fld>
            <a:endParaRPr lang="en-US"/>
          </a:p>
        </p:txBody>
      </p:sp>
      <p:sp>
        <p:nvSpPr>
          <p:cNvPr id="5" name="AutoShape 5"/>
          <p:cNvSpPr>
            <a:spLocks noChangeArrowheads="1"/>
          </p:cNvSpPr>
          <p:nvPr/>
        </p:nvSpPr>
        <p:spPr bwMode="auto">
          <a:xfrm>
            <a:off x="7813162" y="4306478"/>
            <a:ext cx="836519" cy="457200"/>
          </a:xfrm>
          <a:prstGeom prst="rightArrow">
            <a:avLst>
              <a:gd name="adj1" fmla="val 50000"/>
              <a:gd name="adj2" fmla="val 54167"/>
            </a:avLst>
          </a:prstGeom>
          <a:ln>
            <a:headEnd/>
            <a:tailEn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MY" altLang="en-US" sz="1800"/>
          </a:p>
        </p:txBody>
      </p:sp>
      <p:sp>
        <p:nvSpPr>
          <p:cNvPr id="6" name="Text Box 6"/>
          <p:cNvSpPr txBox="1">
            <a:spLocks noChangeArrowheads="1"/>
          </p:cNvSpPr>
          <p:nvPr/>
        </p:nvSpPr>
        <p:spPr bwMode="auto">
          <a:xfrm>
            <a:off x="8927587" y="3985803"/>
            <a:ext cx="1447800" cy="12017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50000"/>
              </a:spcBef>
              <a:buClrTx/>
              <a:buSzTx/>
              <a:buFontTx/>
              <a:buNone/>
            </a:pPr>
            <a:endParaRPr lang="en-US" altLang="en-US" sz="1800" dirty="0">
              <a:latin typeface="Century Gothic" panose="020B0502020202020204" pitchFamily="34" charset="0"/>
            </a:endParaRPr>
          </a:p>
          <a:p>
            <a:pPr algn="ctr" eaLnBrk="1" hangingPunct="1">
              <a:spcBef>
                <a:spcPct val="50000"/>
              </a:spcBef>
              <a:buClrTx/>
              <a:buSzTx/>
              <a:buFontTx/>
              <a:buNone/>
            </a:pPr>
            <a:r>
              <a:rPr lang="en-US" altLang="en-US" sz="1800" dirty="0">
                <a:latin typeface="Century Gothic" panose="020B0502020202020204" pitchFamily="34" charset="0"/>
              </a:rPr>
              <a:t>Test cases</a:t>
            </a:r>
          </a:p>
          <a:p>
            <a:pPr algn="ctr" eaLnBrk="1" hangingPunct="1">
              <a:spcBef>
                <a:spcPct val="50000"/>
              </a:spcBef>
              <a:buClrTx/>
              <a:buSzTx/>
              <a:buFontTx/>
              <a:buNone/>
            </a:pPr>
            <a:endParaRPr lang="en-US" altLang="en-US" sz="1800" dirty="0">
              <a:latin typeface="Century Gothic" panose="020B0502020202020204" pitchFamily="34" charset="0"/>
            </a:endParaRPr>
          </a:p>
        </p:txBody>
      </p:sp>
      <p:pic>
        <p:nvPicPr>
          <p:cNvPr id="7" name="Picture 2" descr="http://www.aimvalley.com/wp-content/uploads/Icon_SV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5766" y="3424541"/>
            <a:ext cx="26289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305209" y="4586672"/>
            <a:ext cx="1552175" cy="646331"/>
          </a:xfrm>
          <a:prstGeom prst="rect">
            <a:avLst/>
          </a:prstGeom>
          <a:noFill/>
        </p:spPr>
        <p:txBody>
          <a:bodyPr wrap="square" rtlCol="0">
            <a:spAutoFit/>
          </a:bodyPr>
          <a:lstStyle/>
          <a:p>
            <a:r>
              <a:rPr lang="en-MY" dirty="0"/>
              <a:t>Input parameters </a:t>
            </a:r>
          </a:p>
        </p:txBody>
      </p:sp>
      <p:sp>
        <p:nvSpPr>
          <p:cNvPr id="9" name="TextBox 8"/>
          <p:cNvSpPr txBox="1"/>
          <p:nvPr/>
        </p:nvSpPr>
        <p:spPr>
          <a:xfrm>
            <a:off x="5764666" y="3678675"/>
            <a:ext cx="1519798" cy="646331"/>
          </a:xfrm>
          <a:prstGeom prst="rect">
            <a:avLst/>
          </a:prstGeom>
          <a:noFill/>
        </p:spPr>
        <p:txBody>
          <a:bodyPr wrap="square" rtlCol="0">
            <a:spAutoFit/>
          </a:bodyPr>
          <a:lstStyle/>
          <a:p>
            <a:r>
              <a:rPr lang="en-MY" dirty="0"/>
              <a:t>Output parameters</a:t>
            </a:r>
          </a:p>
        </p:txBody>
      </p:sp>
      <p:sp>
        <p:nvSpPr>
          <p:cNvPr id="10" name="TextBox 9"/>
          <p:cNvSpPr txBox="1"/>
          <p:nvPr/>
        </p:nvSpPr>
        <p:spPr>
          <a:xfrm>
            <a:off x="4032536" y="5040077"/>
            <a:ext cx="1556977" cy="369332"/>
          </a:xfrm>
          <a:prstGeom prst="rect">
            <a:avLst/>
          </a:prstGeom>
          <a:noFill/>
        </p:spPr>
        <p:txBody>
          <a:bodyPr wrap="square" rtlCol="0">
            <a:spAutoFit/>
          </a:bodyPr>
          <a:lstStyle/>
          <a:p>
            <a:r>
              <a:rPr lang="en-MY" dirty="0"/>
              <a:t>Program A</a:t>
            </a:r>
          </a:p>
        </p:txBody>
      </p:sp>
    </p:spTree>
    <p:extLst>
      <p:ext uri="{BB962C8B-B14F-4D97-AF65-F5344CB8AC3E}">
        <p14:creationId xmlns:p14="http://schemas.microsoft.com/office/powerpoint/2010/main" val="271330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Software Testing Fundamentals</a:t>
            </a:r>
          </a:p>
        </p:txBody>
      </p:sp>
      <p:sp>
        <p:nvSpPr>
          <p:cNvPr id="3" name="Text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6058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6981-114B-4BE2-A202-909DB89CBA6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09181724-1F4C-4E9D-8407-6070342162C9}"/>
              </a:ext>
            </a:extLst>
          </p:cNvPr>
          <p:cNvSpPr>
            <a:spLocks noGrp="1"/>
          </p:cNvSpPr>
          <p:nvPr>
            <p:ph idx="1"/>
          </p:nvPr>
        </p:nvSpPr>
        <p:spPr/>
        <p:txBody>
          <a:bodyPr/>
          <a:lstStyle/>
          <a:p>
            <a:endParaRPr lang="en-MY"/>
          </a:p>
        </p:txBody>
      </p:sp>
      <p:sp>
        <p:nvSpPr>
          <p:cNvPr id="4" name="Slide Number Placeholder 3">
            <a:extLst>
              <a:ext uri="{FF2B5EF4-FFF2-40B4-BE49-F238E27FC236}">
                <a16:creationId xmlns:a16="http://schemas.microsoft.com/office/drawing/2014/main" id="{6C8FD9C2-4DBA-4DBE-91D9-0E5A585D3030}"/>
              </a:ext>
            </a:extLst>
          </p:cNvPr>
          <p:cNvSpPr>
            <a:spLocks noGrp="1"/>
          </p:cNvSpPr>
          <p:nvPr>
            <p:ph type="sldNum" sz="quarter" idx="12"/>
          </p:nvPr>
        </p:nvSpPr>
        <p:spPr/>
        <p:txBody>
          <a:bodyPr/>
          <a:lstStyle/>
          <a:p>
            <a:fld id="{E31375A4-56A4-47D6-9801-1991572033F7}" type="slidenum">
              <a:rPr lang="en-US" smtClean="0"/>
              <a:t>30</a:t>
            </a:fld>
            <a:endParaRPr lang="en-US"/>
          </a:p>
        </p:txBody>
      </p:sp>
      <p:pic>
        <p:nvPicPr>
          <p:cNvPr id="5" name="Picture 4">
            <a:extLst>
              <a:ext uri="{FF2B5EF4-FFF2-40B4-BE49-F238E27FC236}">
                <a16:creationId xmlns:a16="http://schemas.microsoft.com/office/drawing/2014/main" id="{95666CAD-5839-4851-85F4-A878B29F3B37}"/>
              </a:ext>
            </a:extLst>
          </p:cNvPr>
          <p:cNvPicPr>
            <a:picLocks noChangeAspect="1"/>
          </p:cNvPicPr>
          <p:nvPr/>
        </p:nvPicPr>
        <p:blipFill>
          <a:blip r:embed="rId2"/>
          <a:stretch>
            <a:fillRect/>
          </a:stretch>
        </p:blipFill>
        <p:spPr>
          <a:xfrm>
            <a:off x="548640" y="479822"/>
            <a:ext cx="10786564" cy="5734530"/>
          </a:xfrm>
          <a:prstGeom prst="rect">
            <a:avLst/>
          </a:prstGeom>
        </p:spPr>
      </p:pic>
    </p:spTree>
    <p:extLst>
      <p:ext uri="{BB962C8B-B14F-4D97-AF65-F5344CB8AC3E}">
        <p14:creationId xmlns:p14="http://schemas.microsoft.com/office/powerpoint/2010/main" val="138680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Testing Techniques – Release/Integration Testing</a:t>
            </a:r>
            <a:br>
              <a:rPr lang="en-MY" dirty="0"/>
            </a:br>
            <a:r>
              <a:rPr lang="en-MY" dirty="0"/>
              <a:t>2. White Box Testing</a:t>
            </a:r>
          </a:p>
        </p:txBody>
      </p:sp>
      <p:sp>
        <p:nvSpPr>
          <p:cNvPr id="3" name="Slide Number Placeholder 2"/>
          <p:cNvSpPr>
            <a:spLocks noGrp="1"/>
          </p:cNvSpPr>
          <p:nvPr>
            <p:ph type="sldNum" sz="quarter" idx="12"/>
          </p:nvPr>
        </p:nvSpPr>
        <p:spPr/>
        <p:txBody>
          <a:bodyPr/>
          <a:lstStyle/>
          <a:p>
            <a:fld id="{E31375A4-56A4-47D6-9801-1991572033F7}" type="slidenum">
              <a:rPr lang="en-US" smtClean="0"/>
              <a:t>31</a:t>
            </a:fld>
            <a:endParaRPr lang="en-US"/>
          </a:p>
        </p:txBody>
      </p:sp>
      <p:pic>
        <p:nvPicPr>
          <p:cNvPr id="4" name="Picture 4" descr="http://upload.wikimedia.org/wikipedia/commons/3/31/Nuvola_apps_forward_arrow.png"/>
          <p:cNvPicPr>
            <a:picLocks noChangeAspect="1" noChangeArrowheads="1"/>
          </p:cNvPicPr>
          <p:nvPr/>
        </p:nvPicPr>
        <p:blipFill>
          <a:blip r:embed="rId2"/>
          <a:srcRect/>
          <a:stretch>
            <a:fillRect/>
          </a:stretch>
        </p:blipFill>
        <p:spPr bwMode="auto">
          <a:xfrm rot="19642531">
            <a:off x="2354394" y="3730186"/>
            <a:ext cx="1219200" cy="1219201"/>
          </a:xfrm>
          <a:prstGeom prst="rect">
            <a:avLst/>
          </a:prstGeom>
          <a:noFill/>
          <a:scene3d>
            <a:camera prst="isometricOffAxis2Top"/>
            <a:lightRig rig="threePt" dir="t"/>
          </a:scene3d>
        </p:spPr>
      </p:pic>
      <p:pic>
        <p:nvPicPr>
          <p:cNvPr id="10" name="Picture 2" descr="http://icdn.pro/images/fr/b/o/boite-verre-icone-7988-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79" y="3972389"/>
            <a:ext cx="2249487"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upload.wikimedia.org/wikipedia/commons/3/31/Nuvola_apps_forward_arrow.png"/>
          <p:cNvPicPr>
            <a:picLocks noChangeAspect="1" noChangeArrowheads="1"/>
          </p:cNvPicPr>
          <p:nvPr/>
        </p:nvPicPr>
        <p:blipFill>
          <a:blip r:embed="rId2"/>
          <a:srcRect/>
          <a:stretch>
            <a:fillRect/>
          </a:stretch>
        </p:blipFill>
        <p:spPr bwMode="auto">
          <a:xfrm rot="19642531">
            <a:off x="467052" y="4565437"/>
            <a:ext cx="1219200" cy="1219201"/>
          </a:xfrm>
          <a:prstGeom prst="rect">
            <a:avLst/>
          </a:prstGeom>
          <a:noFill/>
          <a:scene3d>
            <a:camera prst="isometricOffAxis2Top"/>
            <a:lightRig rig="threePt" dir="t"/>
          </a:scene3d>
        </p:spPr>
      </p:pic>
      <p:sp>
        <p:nvSpPr>
          <p:cNvPr id="12" name="Rectangle 11"/>
          <p:cNvSpPr/>
          <p:nvPr/>
        </p:nvSpPr>
        <p:spPr>
          <a:xfrm>
            <a:off x="1033353" y="1468137"/>
            <a:ext cx="9982989" cy="1938992"/>
          </a:xfrm>
          <a:prstGeom prst="rect">
            <a:avLst/>
          </a:prstGeom>
        </p:spPr>
        <p:txBody>
          <a:bodyPr wrap="square">
            <a:spAutoFit/>
          </a:bodyPr>
          <a:lstStyle/>
          <a:p>
            <a:pPr lvl="1">
              <a:defRPr/>
            </a:pPr>
            <a:r>
              <a:rPr lang="en-US" sz="2400" b="1" dirty="0">
                <a:effectLst>
                  <a:outerShdw blurRad="38100" dist="38100" dir="2700000" algn="tl">
                    <a:srgbClr val="C0C0C0"/>
                  </a:outerShdw>
                </a:effectLst>
                <a:latin typeface="Garamond" pitchFamily="18" charset="0"/>
                <a:cs typeface="Times New Roman" charset="0"/>
              </a:rPr>
              <a:t>Structural or white-box testing</a:t>
            </a:r>
          </a:p>
          <a:p>
            <a:pPr marL="1069975" lvl="2" indent="-212725" algn="just">
              <a:buFont typeface="Wingdings" panose="05000000000000000000" pitchFamily="2" charset="2"/>
              <a:buChar char="Ø"/>
              <a:defRPr/>
            </a:pPr>
            <a:r>
              <a:rPr lang="en-US" sz="2400" dirty="0">
                <a:latin typeface="Garamond" pitchFamily="18" charset="0"/>
                <a:cs typeface="Times New Roman" charset="0"/>
              </a:rPr>
              <a:t>analyze the </a:t>
            </a:r>
            <a:r>
              <a:rPr lang="en-US" sz="2400" dirty="0">
                <a:solidFill>
                  <a:schemeClr val="hlink"/>
                </a:solidFill>
                <a:latin typeface="Garamond" pitchFamily="18" charset="0"/>
                <a:cs typeface="Times New Roman" charset="0"/>
              </a:rPr>
              <a:t>code</a:t>
            </a:r>
            <a:r>
              <a:rPr lang="en-US" sz="2400" dirty="0">
                <a:latin typeface="Garamond" pitchFamily="18" charset="0"/>
                <a:cs typeface="Times New Roman" charset="0"/>
              </a:rPr>
              <a:t> and use </a:t>
            </a:r>
            <a:r>
              <a:rPr lang="en-US" sz="2400" dirty="0">
                <a:solidFill>
                  <a:schemeClr val="hlink"/>
                </a:solidFill>
                <a:latin typeface="Garamond" pitchFamily="18" charset="0"/>
                <a:cs typeface="Times New Roman" charset="0"/>
              </a:rPr>
              <a:t>knowledge</a:t>
            </a:r>
            <a:r>
              <a:rPr lang="en-US" sz="2400" dirty="0">
                <a:latin typeface="Garamond" pitchFamily="18" charset="0"/>
                <a:cs typeface="Times New Roman" charset="0"/>
              </a:rPr>
              <a:t> about the </a:t>
            </a:r>
            <a:r>
              <a:rPr lang="en-US" sz="2400" dirty="0">
                <a:solidFill>
                  <a:schemeClr val="hlink"/>
                </a:solidFill>
                <a:latin typeface="Garamond" pitchFamily="18" charset="0"/>
                <a:cs typeface="Times New Roman" charset="0"/>
              </a:rPr>
              <a:t>structure</a:t>
            </a:r>
            <a:r>
              <a:rPr lang="en-US" sz="2400" dirty="0">
                <a:latin typeface="Garamond" pitchFamily="18" charset="0"/>
                <a:cs typeface="Times New Roman" charset="0"/>
              </a:rPr>
              <a:t> of a component to derive test data.</a:t>
            </a:r>
          </a:p>
          <a:p>
            <a:pPr marL="1069975" lvl="2" indent="-212725" algn="just">
              <a:buFont typeface="Wingdings" panose="05000000000000000000" pitchFamily="2" charset="2"/>
              <a:buChar char="Ø"/>
              <a:defRPr/>
            </a:pPr>
            <a:r>
              <a:rPr lang="en-US" sz="2400" dirty="0">
                <a:latin typeface="Garamond" pitchFamily="18" charset="0"/>
                <a:cs typeface="Times New Roman" charset="0"/>
              </a:rPr>
              <a:t>the analysis of the code can be used to find many test cases to guarantee a given level of test coverage.  </a:t>
            </a:r>
          </a:p>
        </p:txBody>
      </p:sp>
      <p:sp>
        <p:nvSpPr>
          <p:cNvPr id="13" name="Text Box 4"/>
          <p:cNvSpPr txBox="1">
            <a:spLocks noChangeArrowheads="1"/>
          </p:cNvSpPr>
          <p:nvPr/>
        </p:nvSpPr>
        <p:spPr bwMode="auto">
          <a:xfrm>
            <a:off x="5144524" y="3972389"/>
            <a:ext cx="2514600" cy="1812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50000"/>
              </a:spcBef>
              <a:buClrTx/>
              <a:buSzTx/>
              <a:buFontTx/>
              <a:buNone/>
            </a:pPr>
            <a:r>
              <a:rPr lang="en-US" altLang="en-US" sz="1600" dirty="0"/>
              <a:t>Void ….</a:t>
            </a:r>
          </a:p>
          <a:p>
            <a:pPr eaLnBrk="1" hangingPunct="1">
              <a:spcBef>
                <a:spcPct val="50000"/>
              </a:spcBef>
              <a:buClrTx/>
              <a:buSzTx/>
              <a:buFontTx/>
              <a:buNone/>
            </a:pPr>
            <a:r>
              <a:rPr lang="en-US" altLang="en-US" sz="1600" dirty="0"/>
              <a:t>{</a:t>
            </a:r>
          </a:p>
          <a:p>
            <a:pPr eaLnBrk="1" hangingPunct="1">
              <a:spcBef>
                <a:spcPct val="50000"/>
              </a:spcBef>
              <a:buClrTx/>
              <a:buSzTx/>
              <a:buFontTx/>
              <a:buNone/>
            </a:pPr>
            <a:r>
              <a:rPr lang="en-US" altLang="en-US" sz="1600" dirty="0"/>
              <a:t> …………..;</a:t>
            </a:r>
          </a:p>
          <a:p>
            <a:pPr eaLnBrk="1" hangingPunct="1">
              <a:spcBef>
                <a:spcPct val="50000"/>
              </a:spcBef>
              <a:buClrTx/>
              <a:buSzTx/>
              <a:buFontTx/>
              <a:buNone/>
            </a:pPr>
            <a:r>
              <a:rPr lang="en-US" altLang="en-US" sz="1600" dirty="0"/>
              <a:t> …………..;</a:t>
            </a:r>
          </a:p>
          <a:p>
            <a:pPr eaLnBrk="1" hangingPunct="1">
              <a:spcBef>
                <a:spcPct val="50000"/>
              </a:spcBef>
              <a:buClrTx/>
              <a:buSzTx/>
              <a:buFontTx/>
              <a:buNone/>
            </a:pPr>
            <a:r>
              <a:rPr lang="en-US" altLang="en-US" sz="1600" dirty="0"/>
              <a:t>}</a:t>
            </a:r>
          </a:p>
        </p:txBody>
      </p:sp>
      <p:sp>
        <p:nvSpPr>
          <p:cNvPr id="14" name="AutoShape 5"/>
          <p:cNvSpPr>
            <a:spLocks noChangeArrowheads="1"/>
          </p:cNvSpPr>
          <p:nvPr/>
        </p:nvSpPr>
        <p:spPr bwMode="auto">
          <a:xfrm>
            <a:off x="7905229" y="4485385"/>
            <a:ext cx="836519" cy="457200"/>
          </a:xfrm>
          <a:prstGeom prst="rightArrow">
            <a:avLst>
              <a:gd name="adj1" fmla="val 50000"/>
              <a:gd name="adj2" fmla="val 54167"/>
            </a:avLst>
          </a:prstGeom>
          <a:ln>
            <a:headEnd/>
            <a:tailEn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MY" altLang="en-US" sz="1800"/>
          </a:p>
        </p:txBody>
      </p:sp>
      <p:sp>
        <p:nvSpPr>
          <p:cNvPr id="15" name="Text Box 6"/>
          <p:cNvSpPr txBox="1">
            <a:spLocks noChangeArrowheads="1"/>
          </p:cNvSpPr>
          <p:nvPr/>
        </p:nvSpPr>
        <p:spPr bwMode="auto">
          <a:xfrm>
            <a:off x="8987853" y="4113116"/>
            <a:ext cx="1447800" cy="1201738"/>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50000"/>
              </a:spcBef>
              <a:buClrTx/>
              <a:buSzTx/>
              <a:buFontTx/>
              <a:buNone/>
            </a:pPr>
            <a:endParaRPr lang="en-US" altLang="en-US" sz="1800" dirty="0">
              <a:latin typeface="Century Gothic" panose="020B0502020202020204" pitchFamily="34" charset="0"/>
            </a:endParaRPr>
          </a:p>
          <a:p>
            <a:pPr algn="ctr" eaLnBrk="1" hangingPunct="1">
              <a:spcBef>
                <a:spcPct val="50000"/>
              </a:spcBef>
              <a:buClrTx/>
              <a:buSzTx/>
              <a:buFontTx/>
              <a:buNone/>
            </a:pPr>
            <a:r>
              <a:rPr lang="en-US" altLang="en-US" sz="1800" dirty="0">
                <a:latin typeface="Century Gothic" panose="020B0502020202020204" pitchFamily="34" charset="0"/>
              </a:rPr>
              <a:t>Test cases</a:t>
            </a:r>
          </a:p>
          <a:p>
            <a:pPr algn="ctr" eaLnBrk="1" hangingPunct="1">
              <a:spcBef>
                <a:spcPct val="50000"/>
              </a:spcBef>
              <a:buClrTx/>
              <a:buSzTx/>
              <a:buFontTx/>
              <a:buNone/>
            </a:pPr>
            <a:endParaRPr lang="en-US" altLang="en-US" sz="1800" dirty="0">
              <a:latin typeface="Century Gothic" panose="020B0502020202020204" pitchFamily="34" charset="0"/>
            </a:endParaRPr>
          </a:p>
        </p:txBody>
      </p:sp>
    </p:spTree>
    <p:extLst>
      <p:ext uri="{BB962C8B-B14F-4D97-AF65-F5344CB8AC3E}">
        <p14:creationId xmlns:p14="http://schemas.microsoft.com/office/powerpoint/2010/main" val="31917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Performance/Stress Test</a:t>
            </a:r>
          </a:p>
        </p:txBody>
      </p:sp>
      <p:sp>
        <p:nvSpPr>
          <p:cNvPr id="3" name="Content Placeholder 2"/>
          <p:cNvSpPr>
            <a:spLocks noGrp="1"/>
          </p:cNvSpPr>
          <p:nvPr>
            <p:ph idx="1"/>
          </p:nvPr>
        </p:nvSpPr>
        <p:spPr/>
        <p:txBody>
          <a:bodyPr/>
          <a:lstStyle/>
          <a:p>
            <a:r>
              <a:rPr lang="en-US" altLang="en-US" b="1" dirty="0">
                <a:latin typeface="Garamond" panose="02020404030301010803" pitchFamily="18" charset="0"/>
              </a:rPr>
              <a:t>Performance/Stress testing</a:t>
            </a:r>
            <a:r>
              <a:rPr lang="en-US" altLang="en-US" dirty="0">
                <a:latin typeface="Garamond" panose="02020404030301010803" pitchFamily="18" charset="0"/>
              </a:rPr>
              <a:t>:</a:t>
            </a:r>
            <a:r>
              <a:rPr lang="en-US" altLang="en-US" dirty="0">
                <a:solidFill>
                  <a:srgbClr val="FF0000"/>
                </a:solidFill>
                <a:latin typeface="Garamond" panose="02020404030301010803" pitchFamily="18" charset="0"/>
              </a:rPr>
              <a:t> </a:t>
            </a:r>
          </a:p>
          <a:p>
            <a:pPr lvl="1"/>
            <a:r>
              <a:rPr lang="en-US" altLang="en-US" sz="2600" dirty="0">
                <a:latin typeface="Garamond" panose="02020404030301010803" pitchFamily="18" charset="0"/>
                <a:cs typeface="Times New Roman" panose="02020603050405020304" pitchFamily="18" charset="0"/>
              </a:rPr>
              <a:t>Once a system has been completely integrated, test the system to ensure it can process the intended load</a:t>
            </a:r>
          </a:p>
          <a:p>
            <a:pPr lvl="1"/>
            <a:r>
              <a:rPr lang="en-US" altLang="en-US" sz="2600" dirty="0">
                <a:solidFill>
                  <a:schemeClr val="hlink"/>
                </a:solidFill>
                <a:latin typeface="Garamond" panose="02020404030301010803" pitchFamily="18" charset="0"/>
                <a:cs typeface="Times New Roman" panose="02020603050405020304" pitchFamily="18" charset="0"/>
              </a:rPr>
              <a:t>stressing the system by going beyond its specified limits</a:t>
            </a:r>
            <a:r>
              <a:rPr lang="en-US" altLang="en-US" sz="2600" dirty="0">
                <a:latin typeface="Garamond" panose="02020404030301010803" pitchFamily="18" charset="0"/>
                <a:cs typeface="Times New Roman" panose="02020603050405020304" pitchFamily="18" charset="0"/>
              </a:rPr>
              <a:t> and hence testing how well the system can cope with </a:t>
            </a:r>
            <a:r>
              <a:rPr lang="en-US" altLang="en-US" sz="2600" dirty="0">
                <a:solidFill>
                  <a:srgbClr val="FF0000"/>
                </a:solidFill>
                <a:latin typeface="Garamond" panose="02020404030301010803" pitchFamily="18" charset="0"/>
                <a:cs typeface="Times New Roman" panose="02020603050405020304" pitchFamily="18" charset="0"/>
              </a:rPr>
              <a:t>over-load situation</a:t>
            </a:r>
            <a:r>
              <a:rPr lang="en-US" altLang="en-US" sz="2600" dirty="0">
                <a:latin typeface="Garamond" panose="02020404030301010803" pitchFamily="18" charset="0"/>
                <a:cs typeface="Times New Roman" panose="02020603050405020304" pitchFamily="18" charset="0"/>
              </a:rPr>
              <a:t>. </a:t>
            </a:r>
          </a:p>
          <a:p>
            <a:pPr lvl="1"/>
            <a:r>
              <a:rPr lang="en-US" altLang="en-US" sz="2600" dirty="0">
                <a:latin typeface="Garamond" panose="02020404030301010803" pitchFamily="18" charset="0"/>
                <a:cs typeface="Times New Roman" panose="02020603050405020304" pitchFamily="18" charset="0"/>
              </a:rPr>
              <a:t>E.g. in a banking system, analysts want to know what will happen if all tellers sign on at their terminals at the same time before the start of the business day, will the system able to handle this situation? </a:t>
            </a:r>
            <a:endParaRPr lang="en-US" alt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32</a:t>
            </a:fld>
            <a:endParaRPr lang="en-US"/>
          </a:p>
        </p:txBody>
      </p:sp>
      <p:pic>
        <p:nvPicPr>
          <p:cNvPr id="5" name="Picture 7" descr="http://public.blu.livefilestore.com/y1pFo-Ig5KWeIX2Ia-iPOiQOqP8rNjonqs9UCk-pI-np3br13eNh1d3O4YiMAM5fUnM_giLnBzIzta4uF5WhcIDUw/CLIPART_OF_16420_SMJPG.jpg?psid=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7047" y="5061405"/>
            <a:ext cx="2259105" cy="16943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32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3F68-C76C-4615-A359-7BF2369BB194}"/>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FD89B9E7-F637-4288-975D-9912A9E9A4C7}"/>
              </a:ext>
            </a:extLst>
          </p:cNvPr>
          <p:cNvSpPr>
            <a:spLocks noGrp="1"/>
          </p:cNvSpPr>
          <p:nvPr>
            <p:ph idx="1"/>
          </p:nvPr>
        </p:nvSpPr>
        <p:spPr/>
        <p:txBody>
          <a:bodyPr/>
          <a:lstStyle/>
          <a:p>
            <a:endParaRPr lang="en-MY" dirty="0"/>
          </a:p>
        </p:txBody>
      </p:sp>
      <p:sp>
        <p:nvSpPr>
          <p:cNvPr id="4" name="Slide Number Placeholder 3">
            <a:extLst>
              <a:ext uri="{FF2B5EF4-FFF2-40B4-BE49-F238E27FC236}">
                <a16:creationId xmlns:a16="http://schemas.microsoft.com/office/drawing/2014/main" id="{4C91DEB8-83AE-4B12-B6E2-1C05DCEA716F}"/>
              </a:ext>
            </a:extLst>
          </p:cNvPr>
          <p:cNvSpPr>
            <a:spLocks noGrp="1"/>
          </p:cNvSpPr>
          <p:nvPr>
            <p:ph type="sldNum" sz="quarter" idx="12"/>
          </p:nvPr>
        </p:nvSpPr>
        <p:spPr/>
        <p:txBody>
          <a:bodyPr/>
          <a:lstStyle/>
          <a:p>
            <a:fld id="{E31375A4-56A4-47D6-9801-1991572033F7}" type="slidenum">
              <a:rPr lang="en-US" smtClean="0"/>
              <a:t>33</a:t>
            </a:fld>
            <a:endParaRPr lang="en-US"/>
          </a:p>
        </p:txBody>
      </p:sp>
      <p:pic>
        <p:nvPicPr>
          <p:cNvPr id="5" name="Picture 4">
            <a:extLst>
              <a:ext uri="{FF2B5EF4-FFF2-40B4-BE49-F238E27FC236}">
                <a16:creationId xmlns:a16="http://schemas.microsoft.com/office/drawing/2014/main" id="{8CD21570-8A9E-42BC-8FDF-24AB11C5B534}"/>
              </a:ext>
            </a:extLst>
          </p:cNvPr>
          <p:cNvPicPr>
            <a:picLocks noChangeAspect="1"/>
          </p:cNvPicPr>
          <p:nvPr/>
        </p:nvPicPr>
        <p:blipFill>
          <a:blip r:embed="rId2"/>
          <a:stretch>
            <a:fillRect/>
          </a:stretch>
        </p:blipFill>
        <p:spPr>
          <a:xfrm>
            <a:off x="208201" y="257693"/>
            <a:ext cx="11375992" cy="5760721"/>
          </a:xfrm>
          <a:prstGeom prst="rect">
            <a:avLst/>
          </a:prstGeom>
        </p:spPr>
      </p:pic>
    </p:spTree>
    <p:extLst>
      <p:ext uri="{BB962C8B-B14F-4D97-AF65-F5344CB8AC3E}">
        <p14:creationId xmlns:p14="http://schemas.microsoft.com/office/powerpoint/2010/main" val="286720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a:t>
            </a:r>
          </a:p>
        </p:txBody>
      </p:sp>
      <p:sp>
        <p:nvSpPr>
          <p:cNvPr id="3" name="Content Placeholder 2"/>
          <p:cNvSpPr>
            <a:spLocks noGrp="1"/>
          </p:cNvSpPr>
          <p:nvPr>
            <p:ph idx="1"/>
          </p:nvPr>
        </p:nvSpPr>
        <p:spPr/>
        <p:txBody>
          <a:bodyPr/>
          <a:lstStyle/>
          <a:p>
            <a:pPr>
              <a:defRPr/>
            </a:pPr>
            <a:r>
              <a:rPr lang="en-US" dirty="0">
                <a:latin typeface="Garamond" pitchFamily="18" charset="0"/>
              </a:rPr>
              <a:t>In component testing/unit testing, different types of components can be tested:</a:t>
            </a:r>
          </a:p>
          <a:p>
            <a:pPr marL="1252538" indent="-571500">
              <a:buFont typeface="+mj-lt"/>
              <a:buAutoNum type="romanLcPeriod"/>
              <a:defRPr/>
            </a:pPr>
            <a:r>
              <a:rPr lang="en-US" sz="2600" dirty="0">
                <a:solidFill>
                  <a:srgbClr val="FF0000"/>
                </a:solidFill>
                <a:latin typeface="Garamond" pitchFamily="18" charset="0"/>
              </a:rPr>
              <a:t>Individual functions/methods </a:t>
            </a:r>
            <a:r>
              <a:rPr lang="en-US" sz="2600" dirty="0">
                <a:latin typeface="Garamond" pitchFamily="18" charset="0"/>
              </a:rPr>
              <a:t>in an object</a:t>
            </a:r>
          </a:p>
          <a:p>
            <a:pPr marL="1252538" indent="-571500">
              <a:buFont typeface="+mj-lt"/>
              <a:buAutoNum type="romanLcPeriod"/>
              <a:defRPr/>
            </a:pPr>
            <a:r>
              <a:rPr lang="en-US" sz="2600" dirty="0">
                <a:solidFill>
                  <a:srgbClr val="FF0000"/>
                </a:solidFill>
                <a:latin typeface="Garamond" pitchFamily="18" charset="0"/>
              </a:rPr>
              <a:t>Object classes </a:t>
            </a:r>
            <a:r>
              <a:rPr lang="en-US" sz="2600" dirty="0">
                <a:latin typeface="Garamond" pitchFamily="18" charset="0"/>
              </a:rPr>
              <a:t>that have several attributes/methods</a:t>
            </a:r>
          </a:p>
          <a:p>
            <a:pPr marL="1252538" indent="-571500">
              <a:buFont typeface="+mj-lt"/>
              <a:buAutoNum type="romanLcPeriod"/>
              <a:defRPr/>
            </a:pPr>
            <a:r>
              <a:rPr lang="en-US" sz="2600" dirty="0">
                <a:solidFill>
                  <a:srgbClr val="FF0000"/>
                </a:solidFill>
                <a:latin typeface="Garamond" pitchFamily="18" charset="0"/>
              </a:rPr>
              <a:t>Composite components </a:t>
            </a:r>
            <a:r>
              <a:rPr lang="en-US" sz="2600" dirty="0">
                <a:latin typeface="Garamond" pitchFamily="18" charset="0"/>
              </a:rPr>
              <a:t>that made up of  several different objects/functions</a:t>
            </a:r>
            <a:r>
              <a:rPr lang="en-US" sz="2600" dirty="0">
                <a:solidFill>
                  <a:srgbClr val="FF0000"/>
                </a:solidFill>
                <a:latin typeface="Garamond" pitchFamily="18" charset="0"/>
              </a:rPr>
              <a:t> </a:t>
            </a:r>
            <a:endParaRPr lang="en-US" sz="2600" b="1" dirty="0">
              <a:effectLst>
                <a:outerShdw blurRad="38100" dist="38100" dir="2700000" algn="tl">
                  <a:srgbClr val="C0C0C0"/>
                </a:outerShdw>
              </a:effectLst>
              <a:latin typeface="Garamond" pitchFamily="18" charset="0"/>
              <a:cs typeface="Times New Roman"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34</a:t>
            </a:fld>
            <a:endParaRPr lang="en-US"/>
          </a:p>
        </p:txBody>
      </p:sp>
      <p:pic>
        <p:nvPicPr>
          <p:cNvPr id="5" name="Picture 6" descr="http://blogs.msdn.com/blogfiles/willy-peter_schaub/WindowsLiveWriter/VirtualizingVSTS2010Guidancehowistheauto_F568/CLIPART_OF_17040_SM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977" y="4226218"/>
            <a:ext cx="1198506" cy="16823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8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Component/Unit Testing </a:t>
            </a:r>
          </a:p>
        </p:txBody>
      </p:sp>
      <p:sp>
        <p:nvSpPr>
          <p:cNvPr id="3" name="Content Placeholder 2"/>
          <p:cNvSpPr>
            <a:spLocks noGrp="1"/>
          </p:cNvSpPr>
          <p:nvPr>
            <p:ph idx="1"/>
          </p:nvPr>
        </p:nvSpPr>
        <p:spPr/>
        <p:txBody>
          <a:bodyPr/>
          <a:lstStyle/>
          <a:p>
            <a:pPr marL="571500" indent="-571500">
              <a:buFont typeface="+mj-lt"/>
              <a:buAutoNum type="romanLcPeriod"/>
            </a:pPr>
            <a:r>
              <a:rPr lang="en-US" altLang="en-US" dirty="0">
                <a:latin typeface="Garamond" panose="02020404030301010803" pitchFamily="18" charset="0"/>
              </a:rPr>
              <a:t>To test </a:t>
            </a:r>
            <a:r>
              <a:rPr lang="en-US" altLang="en-US" dirty="0">
                <a:solidFill>
                  <a:srgbClr val="FF0000"/>
                </a:solidFill>
                <a:latin typeface="Garamond" panose="02020404030301010803" pitchFamily="18" charset="0"/>
              </a:rPr>
              <a:t>Individual functions/methods </a:t>
            </a:r>
            <a:r>
              <a:rPr lang="en-US" altLang="en-US" dirty="0">
                <a:latin typeface="Garamond" panose="02020404030301010803" pitchFamily="18" charset="0"/>
              </a:rPr>
              <a:t>in an object</a:t>
            </a:r>
          </a:p>
          <a:p>
            <a:pPr marL="1173162" lvl="1" indent="-457200">
              <a:buFont typeface="Wingdings" panose="05000000000000000000" pitchFamily="2" charset="2"/>
              <a:buChar char="Ø"/>
            </a:pPr>
            <a:r>
              <a:rPr lang="en-US" altLang="en-US" sz="2600" dirty="0">
                <a:latin typeface="Garamond" panose="02020404030301010803" pitchFamily="18" charset="0"/>
              </a:rPr>
              <a:t>Simplest type of component</a:t>
            </a:r>
          </a:p>
          <a:p>
            <a:pPr marL="1173162" lvl="1" indent="-457200">
              <a:buFont typeface="Wingdings" panose="05000000000000000000" pitchFamily="2" charset="2"/>
              <a:buChar char="Ø"/>
            </a:pPr>
            <a:r>
              <a:rPr lang="en-US" altLang="en-US" sz="2600" dirty="0">
                <a:latin typeface="Garamond" panose="02020404030301010803" pitchFamily="18" charset="0"/>
              </a:rPr>
              <a:t>Your tests are a set of calls to these routines with different </a:t>
            </a:r>
            <a:r>
              <a:rPr lang="en-US" altLang="en-US" sz="2600" dirty="0">
                <a:solidFill>
                  <a:srgbClr val="FF0000"/>
                </a:solidFill>
                <a:latin typeface="Garamond" panose="02020404030301010803" pitchFamily="18" charset="0"/>
              </a:rPr>
              <a:t>inputs parameters</a:t>
            </a:r>
          </a:p>
          <a:p>
            <a:pPr marL="1173162" lvl="1" indent="-457200">
              <a:buFont typeface="Wingdings" panose="05000000000000000000" pitchFamily="2" charset="2"/>
              <a:buChar char="Ø"/>
            </a:pPr>
            <a:r>
              <a:rPr lang="en-US" altLang="en-US" sz="2600" dirty="0">
                <a:latin typeface="Garamond" panose="02020404030301010803" pitchFamily="18" charset="0"/>
              </a:rPr>
              <a:t>Can use the approaches to test case design, in next section, to design the tests </a:t>
            </a:r>
          </a:p>
        </p:txBody>
      </p:sp>
      <p:sp>
        <p:nvSpPr>
          <p:cNvPr id="4" name="Slide Number Placeholder 3"/>
          <p:cNvSpPr>
            <a:spLocks noGrp="1"/>
          </p:cNvSpPr>
          <p:nvPr>
            <p:ph type="sldNum" sz="quarter" idx="12"/>
          </p:nvPr>
        </p:nvSpPr>
        <p:spPr/>
        <p:txBody>
          <a:bodyPr/>
          <a:lstStyle/>
          <a:p>
            <a:fld id="{E31375A4-56A4-47D6-9801-1991572033F7}" type="slidenum">
              <a:rPr lang="en-US" smtClean="0"/>
              <a:t>35</a:t>
            </a:fld>
            <a:endParaRPr lang="en-US"/>
          </a:p>
        </p:txBody>
      </p:sp>
    </p:spTree>
    <p:extLst>
      <p:ext uri="{BB962C8B-B14F-4D97-AF65-F5344CB8AC3E}">
        <p14:creationId xmlns:p14="http://schemas.microsoft.com/office/powerpoint/2010/main" val="32445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0003FA-40BA-48BC-890D-DC3BDFB6AE32}"/>
              </a:ext>
            </a:extLst>
          </p:cNvPr>
          <p:cNvSpPr>
            <a:spLocks noGrp="1"/>
          </p:cNvSpPr>
          <p:nvPr>
            <p:ph type="sldNum" sz="quarter" idx="12"/>
          </p:nvPr>
        </p:nvSpPr>
        <p:spPr/>
        <p:txBody>
          <a:bodyPr/>
          <a:lstStyle/>
          <a:p>
            <a:fld id="{E31375A4-56A4-47D6-9801-1991572033F7}" type="slidenum">
              <a:rPr lang="en-US" smtClean="0"/>
              <a:t>36</a:t>
            </a:fld>
            <a:endParaRPr lang="en-US"/>
          </a:p>
        </p:txBody>
      </p:sp>
      <p:pic>
        <p:nvPicPr>
          <p:cNvPr id="5" name="Picture 4">
            <a:extLst>
              <a:ext uri="{FF2B5EF4-FFF2-40B4-BE49-F238E27FC236}">
                <a16:creationId xmlns:a16="http://schemas.microsoft.com/office/drawing/2014/main" id="{14CB3C68-D42F-4D15-AF12-5D5327B11B42}"/>
              </a:ext>
            </a:extLst>
          </p:cNvPr>
          <p:cNvPicPr>
            <a:picLocks noChangeAspect="1"/>
          </p:cNvPicPr>
          <p:nvPr/>
        </p:nvPicPr>
        <p:blipFill>
          <a:blip r:embed="rId2"/>
          <a:stretch>
            <a:fillRect/>
          </a:stretch>
        </p:blipFill>
        <p:spPr>
          <a:xfrm>
            <a:off x="982537" y="708424"/>
            <a:ext cx="10226926" cy="5441152"/>
          </a:xfrm>
          <a:prstGeom prst="rect">
            <a:avLst/>
          </a:prstGeom>
        </p:spPr>
      </p:pic>
    </p:spTree>
    <p:extLst>
      <p:ext uri="{BB962C8B-B14F-4D97-AF65-F5344CB8AC3E}">
        <p14:creationId xmlns:p14="http://schemas.microsoft.com/office/powerpoint/2010/main" val="74126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Component/Unit Testing </a:t>
            </a:r>
          </a:p>
        </p:txBody>
      </p:sp>
      <p:sp>
        <p:nvSpPr>
          <p:cNvPr id="3" name="Content Placeholder 2"/>
          <p:cNvSpPr>
            <a:spLocks noGrp="1"/>
          </p:cNvSpPr>
          <p:nvPr>
            <p:ph idx="1"/>
          </p:nvPr>
        </p:nvSpPr>
        <p:spPr/>
        <p:txBody>
          <a:bodyPr/>
          <a:lstStyle/>
          <a:p>
            <a:pPr marL="0" indent="0">
              <a:buNone/>
              <a:tabLst>
                <a:tab pos="538163" algn="l"/>
              </a:tabLst>
            </a:pPr>
            <a:r>
              <a:rPr lang="en-US" altLang="en-US" dirty="0">
                <a:latin typeface="Garamond" panose="02020404030301010803" pitchFamily="18" charset="0"/>
              </a:rPr>
              <a:t>ii.	To test </a:t>
            </a:r>
            <a:r>
              <a:rPr lang="en-US" altLang="en-US" dirty="0">
                <a:solidFill>
                  <a:srgbClr val="FF0000"/>
                </a:solidFill>
                <a:latin typeface="Garamond" panose="02020404030301010803" pitchFamily="18" charset="0"/>
              </a:rPr>
              <a:t>Object classes </a:t>
            </a:r>
            <a:r>
              <a:rPr lang="en-US" altLang="en-US" dirty="0">
                <a:latin typeface="Garamond" panose="02020404030301010803" pitchFamily="18" charset="0"/>
              </a:rPr>
              <a:t>that have several attributes/methods</a:t>
            </a:r>
          </a:p>
          <a:p>
            <a:pPr marL="1252538" lvl="1" indent="-439738">
              <a:buFont typeface="Wingdings" panose="05000000000000000000" pitchFamily="2" charset="2"/>
              <a:buChar char="Ø"/>
            </a:pPr>
            <a:r>
              <a:rPr lang="en-US" altLang="en-US" sz="2600" dirty="0">
                <a:latin typeface="Garamond" panose="02020404030301010803" pitchFamily="18" charset="0"/>
              </a:rPr>
              <a:t>When testing object classes, should design tests to cover </a:t>
            </a:r>
            <a:r>
              <a:rPr lang="en-US" altLang="en-US" sz="2600" dirty="0">
                <a:solidFill>
                  <a:srgbClr val="FF0000"/>
                </a:solidFill>
                <a:latin typeface="Garamond" panose="02020404030301010803" pitchFamily="18" charset="0"/>
              </a:rPr>
              <a:t>all features </a:t>
            </a:r>
            <a:r>
              <a:rPr lang="en-US" altLang="en-US" sz="2600" dirty="0">
                <a:latin typeface="Garamond" panose="02020404030301010803" pitchFamily="18" charset="0"/>
              </a:rPr>
              <a:t>in an object</a:t>
            </a:r>
          </a:p>
          <a:p>
            <a:pPr marL="1252538" lvl="1" indent="-43973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The testing in isolation of </a:t>
            </a:r>
            <a:r>
              <a:rPr lang="en-US" altLang="en-US" sz="2600" dirty="0">
                <a:solidFill>
                  <a:srgbClr val="FF0000"/>
                </a:solidFill>
                <a:latin typeface="Garamond" panose="02020404030301010803" pitchFamily="18" charset="0"/>
                <a:cs typeface="Times New Roman" panose="02020603050405020304" pitchFamily="18" charset="0"/>
              </a:rPr>
              <a:t>all operations </a:t>
            </a:r>
            <a:r>
              <a:rPr lang="en-US" altLang="en-US" sz="2600" dirty="0">
                <a:latin typeface="Garamond" panose="02020404030301010803" pitchFamily="18" charset="0"/>
                <a:cs typeface="Times New Roman" panose="02020603050405020304" pitchFamily="18" charset="0"/>
              </a:rPr>
              <a:t>associated with the object</a:t>
            </a:r>
          </a:p>
          <a:p>
            <a:pPr marL="1252538" lvl="1" indent="-43973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The setting and </a:t>
            </a:r>
            <a:r>
              <a:rPr lang="en-US" altLang="en-US" sz="2600" dirty="0">
                <a:solidFill>
                  <a:srgbClr val="FF0000"/>
                </a:solidFill>
                <a:latin typeface="Garamond" panose="02020404030301010803" pitchFamily="18" charset="0"/>
                <a:cs typeface="Times New Roman" panose="02020603050405020304" pitchFamily="18" charset="0"/>
              </a:rPr>
              <a:t>interrogation of all attributes </a:t>
            </a:r>
            <a:r>
              <a:rPr lang="en-US" altLang="en-US" sz="2600" dirty="0">
                <a:latin typeface="Garamond" panose="02020404030301010803" pitchFamily="18" charset="0"/>
                <a:cs typeface="Times New Roman" panose="02020603050405020304" pitchFamily="18" charset="0"/>
              </a:rPr>
              <a:t>with the object</a:t>
            </a:r>
          </a:p>
          <a:p>
            <a:pPr marL="1252538" lvl="1" indent="-43973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The exercise of the object in all possible </a:t>
            </a:r>
            <a:r>
              <a:rPr lang="en-US" altLang="en-US" sz="2600" dirty="0">
                <a:solidFill>
                  <a:srgbClr val="FF0000"/>
                </a:solidFill>
                <a:latin typeface="Garamond" panose="02020404030301010803" pitchFamily="18" charset="0"/>
                <a:cs typeface="Times New Roman" panose="02020603050405020304" pitchFamily="18" charset="0"/>
              </a:rPr>
              <a:t>states</a:t>
            </a:r>
          </a:p>
        </p:txBody>
      </p:sp>
      <p:sp>
        <p:nvSpPr>
          <p:cNvPr id="4" name="Slide Number Placeholder 3"/>
          <p:cNvSpPr>
            <a:spLocks noGrp="1"/>
          </p:cNvSpPr>
          <p:nvPr>
            <p:ph type="sldNum" sz="quarter" idx="12"/>
          </p:nvPr>
        </p:nvSpPr>
        <p:spPr/>
        <p:txBody>
          <a:bodyPr/>
          <a:lstStyle/>
          <a:p>
            <a:fld id="{E31375A4-56A4-47D6-9801-1991572033F7}" type="slidenum">
              <a:rPr lang="en-US" smtClean="0"/>
              <a:t>37</a:t>
            </a:fld>
            <a:endParaRPr lang="en-US"/>
          </a:p>
        </p:txBody>
      </p:sp>
    </p:spTree>
    <p:extLst>
      <p:ext uri="{BB962C8B-B14F-4D97-AF65-F5344CB8AC3E}">
        <p14:creationId xmlns:p14="http://schemas.microsoft.com/office/powerpoint/2010/main" val="195534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9C3E4F-979E-4208-9C9C-FB1C9259DAE7}"/>
              </a:ext>
            </a:extLst>
          </p:cNvPr>
          <p:cNvSpPr>
            <a:spLocks noGrp="1"/>
          </p:cNvSpPr>
          <p:nvPr>
            <p:ph type="sldNum" sz="quarter" idx="12"/>
          </p:nvPr>
        </p:nvSpPr>
        <p:spPr/>
        <p:txBody>
          <a:bodyPr/>
          <a:lstStyle/>
          <a:p>
            <a:fld id="{E31375A4-56A4-47D6-9801-1991572033F7}" type="slidenum">
              <a:rPr lang="en-US" smtClean="0"/>
              <a:t>38</a:t>
            </a:fld>
            <a:endParaRPr lang="en-US"/>
          </a:p>
        </p:txBody>
      </p:sp>
      <p:pic>
        <p:nvPicPr>
          <p:cNvPr id="6" name="Picture 5">
            <a:extLst>
              <a:ext uri="{FF2B5EF4-FFF2-40B4-BE49-F238E27FC236}">
                <a16:creationId xmlns:a16="http://schemas.microsoft.com/office/drawing/2014/main" id="{505999CD-4BAE-4D0D-924F-E9DAAA459B61}"/>
              </a:ext>
            </a:extLst>
          </p:cNvPr>
          <p:cNvPicPr>
            <a:picLocks noChangeAspect="1"/>
          </p:cNvPicPr>
          <p:nvPr/>
        </p:nvPicPr>
        <p:blipFill>
          <a:blip r:embed="rId2"/>
          <a:stretch>
            <a:fillRect/>
          </a:stretch>
        </p:blipFill>
        <p:spPr>
          <a:xfrm>
            <a:off x="1344518" y="285159"/>
            <a:ext cx="9502964" cy="5639289"/>
          </a:xfrm>
          <a:prstGeom prst="rect">
            <a:avLst/>
          </a:prstGeom>
        </p:spPr>
      </p:pic>
    </p:spTree>
    <p:extLst>
      <p:ext uri="{BB962C8B-B14F-4D97-AF65-F5344CB8AC3E}">
        <p14:creationId xmlns:p14="http://schemas.microsoft.com/office/powerpoint/2010/main" val="351501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MY" dirty="0"/>
              <a:t>Testing Techniques – Component/Unit Testing</a:t>
            </a:r>
          </a:p>
        </p:txBody>
      </p:sp>
      <p:sp>
        <p:nvSpPr>
          <p:cNvPr id="3" name="Content Placeholder 2"/>
          <p:cNvSpPr>
            <a:spLocks noGrp="1"/>
          </p:cNvSpPr>
          <p:nvPr>
            <p:ph idx="1"/>
          </p:nvPr>
        </p:nvSpPr>
        <p:spPr/>
        <p:txBody>
          <a:bodyPr/>
          <a:lstStyle/>
          <a:p>
            <a:pPr marL="714375" indent="-714375">
              <a:buNone/>
              <a:tabLst>
                <a:tab pos="714375" algn="l"/>
              </a:tabLst>
            </a:pPr>
            <a:r>
              <a:rPr lang="en-US" altLang="en-US" dirty="0">
                <a:latin typeface="Garamond" panose="02020404030301010803" pitchFamily="18" charset="0"/>
              </a:rPr>
              <a:t>iii.	To test </a:t>
            </a:r>
            <a:r>
              <a:rPr lang="en-US" altLang="en-US" dirty="0">
                <a:solidFill>
                  <a:srgbClr val="FF0000"/>
                </a:solidFill>
                <a:latin typeface="Garamond" panose="02020404030301010803" pitchFamily="18" charset="0"/>
              </a:rPr>
              <a:t>Composite components </a:t>
            </a:r>
            <a:r>
              <a:rPr lang="en-US" altLang="en-US" dirty="0">
                <a:latin typeface="Garamond" panose="02020404030301010803" pitchFamily="18" charset="0"/>
              </a:rPr>
              <a:t>that made up of  several different objects/functions</a:t>
            </a:r>
            <a:r>
              <a:rPr lang="en-US" altLang="en-US" dirty="0">
                <a:solidFill>
                  <a:srgbClr val="FF0000"/>
                </a:solidFill>
                <a:latin typeface="Garamond" panose="02020404030301010803" pitchFamily="18" charset="0"/>
              </a:rPr>
              <a:t> </a:t>
            </a:r>
          </a:p>
          <a:p>
            <a:pPr marL="1344613" lvl="1" indent="-44608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When testing composite components, the </a:t>
            </a:r>
            <a:r>
              <a:rPr lang="en-US" altLang="en-US" sz="2600" dirty="0">
                <a:solidFill>
                  <a:srgbClr val="FF0000"/>
                </a:solidFill>
                <a:latin typeface="Garamond" panose="02020404030301010803" pitchFamily="18" charset="0"/>
                <a:cs typeface="Times New Roman" panose="02020603050405020304" pitchFamily="18" charset="0"/>
              </a:rPr>
              <a:t>primary concern </a:t>
            </a:r>
            <a:r>
              <a:rPr lang="en-US" altLang="en-US" sz="2600" dirty="0">
                <a:latin typeface="Garamond" panose="02020404030301010803" pitchFamily="18" charset="0"/>
                <a:cs typeface="Times New Roman" panose="02020603050405020304" pitchFamily="18" charset="0"/>
              </a:rPr>
              <a:t>is to test that the </a:t>
            </a:r>
            <a:r>
              <a:rPr lang="en-US" altLang="en-US" sz="2600" dirty="0">
                <a:solidFill>
                  <a:srgbClr val="FF0000"/>
                </a:solidFill>
                <a:latin typeface="Garamond" panose="02020404030301010803" pitchFamily="18" charset="0"/>
                <a:cs typeface="Times New Roman" panose="02020603050405020304" pitchFamily="18" charset="0"/>
              </a:rPr>
              <a:t>component interface </a:t>
            </a:r>
            <a:r>
              <a:rPr lang="en-US" altLang="en-US" sz="2600" dirty="0">
                <a:latin typeface="Garamond" panose="02020404030301010803" pitchFamily="18" charset="0"/>
                <a:cs typeface="Times New Roman" panose="02020603050405020304" pitchFamily="18" charset="0"/>
              </a:rPr>
              <a:t>behaves according to its specification</a:t>
            </a:r>
          </a:p>
          <a:p>
            <a:pPr marL="1344613" lvl="1" indent="-44608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Interface errors cannot be detected in individual objects/components testing. </a:t>
            </a:r>
          </a:p>
          <a:p>
            <a:pPr marL="1344613" lvl="1" indent="-446088">
              <a:buFont typeface="Wingdings" panose="05000000000000000000" pitchFamily="2" charset="2"/>
              <a:buChar char="Ø"/>
            </a:pPr>
            <a:r>
              <a:rPr lang="en-US" altLang="en-US" sz="2600" dirty="0">
                <a:latin typeface="Garamond" panose="02020404030301010803" pitchFamily="18" charset="0"/>
                <a:cs typeface="Times New Roman" panose="02020603050405020304" pitchFamily="18" charset="0"/>
              </a:rPr>
              <a:t>Errors may arise due to interactions between its parts </a:t>
            </a:r>
          </a:p>
        </p:txBody>
      </p:sp>
      <p:sp>
        <p:nvSpPr>
          <p:cNvPr id="4" name="Slide Number Placeholder 3"/>
          <p:cNvSpPr>
            <a:spLocks noGrp="1"/>
          </p:cNvSpPr>
          <p:nvPr>
            <p:ph type="sldNum" sz="quarter" idx="12"/>
          </p:nvPr>
        </p:nvSpPr>
        <p:spPr/>
        <p:txBody>
          <a:bodyPr/>
          <a:lstStyle/>
          <a:p>
            <a:fld id="{E31375A4-56A4-47D6-9801-1991572033F7}" type="slidenum">
              <a:rPr lang="en-US" smtClean="0"/>
              <a:t>39</a:t>
            </a:fld>
            <a:endParaRPr lang="en-US"/>
          </a:p>
        </p:txBody>
      </p:sp>
    </p:spTree>
    <p:extLst>
      <p:ext uri="{BB962C8B-B14F-4D97-AF65-F5344CB8AC3E}">
        <p14:creationId xmlns:p14="http://schemas.microsoft.com/office/powerpoint/2010/main" val="1795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Introduction</a:t>
            </a:r>
          </a:p>
        </p:txBody>
      </p:sp>
      <p:sp>
        <p:nvSpPr>
          <p:cNvPr id="4" name="Content Placeholder 3"/>
          <p:cNvSpPr>
            <a:spLocks noGrp="1"/>
          </p:cNvSpPr>
          <p:nvPr>
            <p:ph idx="1"/>
          </p:nvPr>
        </p:nvSpPr>
        <p:spPr/>
        <p:txBody>
          <a:bodyPr/>
          <a:lstStyle/>
          <a:p>
            <a:r>
              <a:rPr lang="en-US" altLang="en-US" dirty="0">
                <a:latin typeface="Garamond" panose="02020404030301010803" pitchFamily="18" charset="0"/>
                <a:cs typeface="Times New Roman" panose="02020603050405020304" pitchFamily="18" charset="0"/>
              </a:rPr>
              <a:t>The quality of a piece of software depends on its design, development, testing, and implementation</a:t>
            </a:r>
            <a:r>
              <a:rPr lang="en-US" altLang="en-US" dirty="0"/>
              <a:t> </a:t>
            </a:r>
          </a:p>
          <a:p>
            <a:r>
              <a:rPr lang="en-US" altLang="en-US" dirty="0">
                <a:latin typeface="Garamond" panose="02020404030301010803" pitchFamily="18" charset="0"/>
                <a:cs typeface="Times New Roman" panose="02020603050405020304" pitchFamily="18" charset="0"/>
              </a:rPr>
              <a:t>One  aspect of </a:t>
            </a:r>
            <a:r>
              <a:rPr lang="en-US" altLang="en-US" dirty="0">
                <a:solidFill>
                  <a:srgbClr val="FF0000"/>
                </a:solidFill>
                <a:latin typeface="Garamond" panose="02020404030301010803" pitchFamily="18" charset="0"/>
                <a:cs typeface="Times New Roman" panose="02020603050405020304" pitchFamily="18" charset="0"/>
              </a:rPr>
              <a:t>software quality</a:t>
            </a:r>
            <a:r>
              <a:rPr lang="en-US" altLang="en-US" dirty="0">
                <a:latin typeface="Garamond" panose="02020404030301010803" pitchFamily="18" charset="0"/>
                <a:cs typeface="Times New Roman" panose="02020603050405020304" pitchFamily="18" charset="0"/>
              </a:rPr>
              <a:t> is its </a:t>
            </a:r>
            <a:r>
              <a:rPr lang="en-US" altLang="en-US" dirty="0">
                <a:solidFill>
                  <a:srgbClr val="FF0000"/>
                </a:solidFill>
                <a:latin typeface="Garamond" panose="02020404030301010803" pitchFamily="18" charset="0"/>
                <a:cs typeface="Times New Roman" panose="02020603050405020304" pitchFamily="18" charset="0"/>
              </a:rPr>
              <a:t>reliability</a:t>
            </a:r>
            <a:r>
              <a:rPr lang="en-US" altLang="en-US" dirty="0">
                <a:latin typeface="Garamond" panose="02020404030301010803" pitchFamily="18" charset="0"/>
                <a:cs typeface="Times New Roman" panose="02020603050405020304" pitchFamily="18" charset="0"/>
              </a:rPr>
              <a:t>. A software is reliable if, when used in a reasonable manner, it does not produce failures that are dangerous or costly</a:t>
            </a:r>
          </a:p>
          <a:p>
            <a:r>
              <a:rPr lang="en-US" altLang="en-US" dirty="0">
                <a:latin typeface="Garamond" panose="02020404030301010803" pitchFamily="18" charset="0"/>
              </a:rPr>
              <a:t>Testing can only demonstrate the presence of errors. It </a:t>
            </a:r>
            <a:r>
              <a:rPr lang="en-US" altLang="en-US" dirty="0">
                <a:solidFill>
                  <a:srgbClr val="FF0000"/>
                </a:solidFill>
                <a:latin typeface="Garamond" panose="02020404030301010803" pitchFamily="18" charset="0"/>
              </a:rPr>
              <a:t>cannot show</a:t>
            </a:r>
            <a:r>
              <a:rPr lang="en-US" altLang="en-US" dirty="0">
                <a:latin typeface="Garamond" panose="02020404030301010803" pitchFamily="18" charset="0"/>
              </a:rPr>
              <a:t> that there are </a:t>
            </a:r>
            <a:r>
              <a:rPr lang="en-US" altLang="en-US" dirty="0">
                <a:solidFill>
                  <a:srgbClr val="FF0000"/>
                </a:solidFill>
                <a:latin typeface="Garamond" panose="02020404030301010803" pitchFamily="18" charset="0"/>
              </a:rPr>
              <a:t>no errors in a program.</a:t>
            </a:r>
          </a:p>
          <a:p>
            <a:r>
              <a:rPr lang="en-US" altLang="en-US" dirty="0">
                <a:latin typeface="Garamond" panose="02020404030301010803" pitchFamily="18" charset="0"/>
              </a:rPr>
              <a:t>Testing should be scheduled as </a:t>
            </a:r>
            <a:r>
              <a:rPr lang="en-US" altLang="en-US" dirty="0">
                <a:solidFill>
                  <a:srgbClr val="FF0000"/>
                </a:solidFill>
                <a:latin typeface="Garamond" panose="02020404030301010803" pitchFamily="18" charset="0"/>
              </a:rPr>
              <a:t>part </a:t>
            </a:r>
            <a:r>
              <a:rPr lang="en-US" altLang="en-US" dirty="0">
                <a:latin typeface="Garamond" panose="02020404030301010803" pitchFamily="18" charset="0"/>
              </a:rPr>
              <a:t>of the </a:t>
            </a:r>
            <a:r>
              <a:rPr lang="en-US" altLang="en-US" dirty="0">
                <a:solidFill>
                  <a:srgbClr val="FF0000"/>
                </a:solidFill>
                <a:latin typeface="Garamond" panose="02020404030301010803" pitchFamily="18" charset="0"/>
              </a:rPr>
              <a:t>project planning</a:t>
            </a:r>
            <a:r>
              <a:rPr lang="en-US" altLang="en-US" dirty="0">
                <a:latin typeface="Garamond" panose="02020404030301010803" pitchFamily="18" charset="0"/>
              </a:rPr>
              <a:t> process. Adequate resources must be made available for testing.</a:t>
            </a:r>
          </a:p>
        </p:txBody>
      </p:sp>
      <p:sp>
        <p:nvSpPr>
          <p:cNvPr id="6" name="Slide Number Placeholder 5"/>
          <p:cNvSpPr>
            <a:spLocks noGrp="1"/>
          </p:cNvSpPr>
          <p:nvPr>
            <p:ph type="sldNum" sz="quarter" idx="12"/>
          </p:nvPr>
        </p:nvSpPr>
        <p:spPr/>
        <p:txBody>
          <a:bodyPr/>
          <a:lstStyle/>
          <a:p>
            <a:fld id="{E31375A4-56A4-47D6-9801-1991572033F7}" type="slidenum">
              <a:rPr lang="en-US" smtClean="0"/>
              <a:t>4</a:t>
            </a:fld>
            <a:endParaRPr lang="en-US"/>
          </a:p>
        </p:txBody>
      </p:sp>
      <p:pic>
        <p:nvPicPr>
          <p:cNvPr id="7" name="Picture 6" descr="http://qatestlab.com/assets/software-testing-company0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7491" y="388891"/>
            <a:ext cx="1925705" cy="148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33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Testing Techniques</a:t>
            </a:r>
            <a:endParaRPr lang="en-MY" dirty="0"/>
          </a:p>
        </p:txBody>
      </p:sp>
      <p:sp>
        <p:nvSpPr>
          <p:cNvPr id="3" name="Content Placeholder 2"/>
          <p:cNvSpPr>
            <a:spLocks noGrp="1"/>
          </p:cNvSpPr>
          <p:nvPr>
            <p:ph idx="1"/>
          </p:nvPr>
        </p:nvSpPr>
        <p:spPr/>
        <p:txBody>
          <a:bodyPr/>
          <a:lstStyle/>
          <a:p>
            <a:pPr marL="0" indent="0">
              <a:buNone/>
              <a:defRPr/>
            </a:pPr>
            <a:r>
              <a:rPr lang="en-US" dirty="0">
                <a:latin typeface="Garamond" pitchFamily="18" charset="0"/>
              </a:rPr>
              <a:t>To test </a:t>
            </a:r>
            <a:r>
              <a:rPr lang="en-US" dirty="0">
                <a:solidFill>
                  <a:srgbClr val="FF0000"/>
                </a:solidFill>
                <a:latin typeface="Garamond" pitchFamily="18" charset="0"/>
              </a:rPr>
              <a:t>Composite components </a:t>
            </a:r>
            <a:r>
              <a:rPr lang="en-US" dirty="0">
                <a:latin typeface="Garamond" pitchFamily="18" charset="0"/>
              </a:rPr>
              <a:t>that made up of  several different objects/functions</a:t>
            </a:r>
          </a:p>
          <a:p>
            <a:pPr lvl="1">
              <a:defRPr/>
            </a:pPr>
            <a:r>
              <a:rPr lang="en-US" sz="2600" b="1" dirty="0">
                <a:effectLst>
                  <a:outerShdw blurRad="38100" dist="38100" dir="2700000" algn="tl">
                    <a:srgbClr val="C0C0C0"/>
                  </a:outerShdw>
                </a:effectLst>
                <a:latin typeface="Garamond" pitchFamily="18" charset="0"/>
                <a:cs typeface="Times New Roman" charset="0"/>
              </a:rPr>
              <a:t>Interface Testing</a:t>
            </a:r>
            <a:r>
              <a:rPr lang="en-US" sz="2600" dirty="0">
                <a:solidFill>
                  <a:srgbClr val="FF0000"/>
                </a:solidFill>
                <a:latin typeface="Garamond" pitchFamily="18" charset="0"/>
                <a:cs typeface="Times New Roman" charset="0"/>
              </a:rPr>
              <a:t> </a:t>
            </a:r>
            <a:r>
              <a:rPr lang="en-US" sz="2600" dirty="0">
                <a:latin typeface="Garamond" pitchFamily="18" charset="0"/>
                <a:cs typeface="Times New Roman" charset="0"/>
              </a:rPr>
              <a:t>- There are different types of interface</a:t>
            </a:r>
            <a:r>
              <a:rPr lang="en-US" sz="2600" dirty="0">
                <a:solidFill>
                  <a:schemeClr val="hlink"/>
                </a:solidFill>
                <a:latin typeface="Garamond" pitchFamily="18" charset="0"/>
                <a:cs typeface="Times New Roman" charset="0"/>
              </a:rPr>
              <a:t> </a:t>
            </a:r>
            <a:r>
              <a:rPr lang="en-US" sz="2600" dirty="0">
                <a:latin typeface="Garamond" pitchFamily="18" charset="0"/>
                <a:cs typeface="Times New Roman" charset="0"/>
              </a:rPr>
              <a:t>between program components and, consequently, different types of </a:t>
            </a:r>
            <a:r>
              <a:rPr lang="en-US" sz="2600" dirty="0">
                <a:solidFill>
                  <a:srgbClr val="FF0000"/>
                </a:solidFill>
                <a:latin typeface="Garamond" pitchFamily="18" charset="0"/>
                <a:cs typeface="Times New Roman" charset="0"/>
              </a:rPr>
              <a:t>interface error </a:t>
            </a:r>
            <a:r>
              <a:rPr lang="en-US" sz="2600" dirty="0">
                <a:latin typeface="Garamond" pitchFamily="18" charset="0"/>
                <a:cs typeface="Times New Roman" charset="0"/>
              </a:rPr>
              <a:t>that can occur:- </a:t>
            </a:r>
          </a:p>
          <a:p>
            <a:pPr marL="1252538" lvl="2" indent="-447675" algn="just">
              <a:buFont typeface="Wingdings" panose="05000000000000000000" pitchFamily="2" charset="2"/>
              <a:buChar char="Ø"/>
              <a:defRPr/>
            </a:pPr>
            <a:r>
              <a:rPr lang="en-US" sz="2600" dirty="0">
                <a:solidFill>
                  <a:srgbClr val="FF0000"/>
                </a:solidFill>
                <a:latin typeface="Garamond" pitchFamily="18" charset="0"/>
                <a:cs typeface="Times New Roman" charset="0"/>
              </a:rPr>
              <a:t>parameter interface</a:t>
            </a:r>
          </a:p>
          <a:p>
            <a:pPr marL="1252538" lvl="2" indent="-447675" algn="just">
              <a:buFont typeface="Wingdings" panose="05000000000000000000" pitchFamily="2" charset="2"/>
              <a:buChar char="Ø"/>
              <a:defRPr/>
            </a:pPr>
            <a:r>
              <a:rPr lang="en-US" sz="2600" dirty="0">
                <a:solidFill>
                  <a:srgbClr val="FF0000"/>
                </a:solidFill>
                <a:latin typeface="Garamond" pitchFamily="18" charset="0"/>
                <a:cs typeface="Times New Roman" charset="0"/>
              </a:rPr>
              <a:t>shared memory interfaces</a:t>
            </a:r>
          </a:p>
          <a:p>
            <a:pPr marL="1252538" lvl="2" indent="-447675" algn="just">
              <a:buFont typeface="Wingdings" panose="05000000000000000000" pitchFamily="2" charset="2"/>
              <a:buChar char="Ø"/>
              <a:defRPr/>
            </a:pPr>
            <a:r>
              <a:rPr lang="en-US" sz="2600" dirty="0">
                <a:solidFill>
                  <a:srgbClr val="FF0000"/>
                </a:solidFill>
                <a:latin typeface="Garamond" pitchFamily="18" charset="0"/>
                <a:cs typeface="Times New Roman" charset="0"/>
              </a:rPr>
              <a:t>procedural interfaces</a:t>
            </a:r>
          </a:p>
          <a:p>
            <a:pPr marL="1252538" lvl="2" indent="-447675" algn="just">
              <a:buFont typeface="Wingdings" panose="05000000000000000000" pitchFamily="2" charset="2"/>
              <a:buChar char="Ø"/>
              <a:defRPr/>
            </a:pPr>
            <a:r>
              <a:rPr lang="en-US" sz="2600" dirty="0">
                <a:solidFill>
                  <a:srgbClr val="FF0000"/>
                </a:solidFill>
                <a:latin typeface="Garamond" pitchFamily="18" charset="0"/>
                <a:cs typeface="Times New Roman" charset="0"/>
              </a:rPr>
              <a:t>message passing interfaces</a:t>
            </a:r>
          </a:p>
        </p:txBody>
      </p:sp>
      <p:sp>
        <p:nvSpPr>
          <p:cNvPr id="4" name="Slide Number Placeholder 3"/>
          <p:cNvSpPr>
            <a:spLocks noGrp="1"/>
          </p:cNvSpPr>
          <p:nvPr>
            <p:ph type="sldNum" sz="quarter" idx="12"/>
          </p:nvPr>
        </p:nvSpPr>
        <p:spPr/>
        <p:txBody>
          <a:bodyPr/>
          <a:lstStyle/>
          <a:p>
            <a:fld id="{E31375A4-56A4-47D6-9801-1991572033F7}" type="slidenum">
              <a:rPr lang="en-US" smtClean="0"/>
              <a:t>40</a:t>
            </a:fld>
            <a:endParaRPr lang="en-US"/>
          </a:p>
        </p:txBody>
      </p:sp>
    </p:spTree>
    <p:extLst>
      <p:ext uri="{BB962C8B-B14F-4D97-AF65-F5344CB8AC3E}">
        <p14:creationId xmlns:p14="http://schemas.microsoft.com/office/powerpoint/2010/main" val="353038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normAutofit/>
          </a:bodyPr>
          <a:lstStyle/>
          <a:p>
            <a:r>
              <a:rPr lang="en-US" altLang="en-US" dirty="0"/>
              <a:t>Testing Techniques – Interface Testing</a:t>
            </a:r>
            <a:endParaRPr lang="en-MY" altLang="en-US" dirty="0"/>
          </a:p>
        </p:txBody>
      </p:sp>
      <p:sp>
        <p:nvSpPr>
          <p:cNvPr id="6656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5D7F58D4-891C-4D2F-B831-8C5ABE11C97D}" type="slidenum">
              <a:rPr lang="en-US" altLang="en-US" sz="1400"/>
              <a:pPr>
                <a:spcBef>
                  <a:spcPct val="0"/>
                </a:spcBef>
                <a:buClrTx/>
                <a:buSzTx/>
                <a:buFontTx/>
                <a:buNone/>
              </a:pPr>
              <a:t>41</a:t>
            </a:fld>
            <a:endParaRPr lang="en-US" altLang="en-US" sz="1400"/>
          </a:p>
        </p:txBody>
      </p:sp>
      <p:pic>
        <p:nvPicPr>
          <p:cNvPr id="66564" name="Picture 6" descr="http://blogs.msdn.com/blogfiles/willy-peter_schaub/WindowsLiveWriter/VirtualizingVSTS2010Guidancehowistheauto_F568/CLIPART_OF_17040_SM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263" y="2735263"/>
            <a:ext cx="1541462"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4"/>
          <p:cNvSpPr txBox="1">
            <a:spLocks noChangeArrowheads="1"/>
          </p:cNvSpPr>
          <p:nvPr/>
        </p:nvSpPr>
        <p:spPr bwMode="auto">
          <a:xfrm>
            <a:off x="7885114" y="2328864"/>
            <a:ext cx="2154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i="1"/>
              <a:t>Unit Testing</a:t>
            </a:r>
            <a:endParaRPr lang="en-MY" altLang="en-US" sz="1800" i="1"/>
          </a:p>
        </p:txBody>
      </p:sp>
      <p:sp>
        <p:nvSpPr>
          <p:cNvPr id="66566" name="TextBox 4"/>
          <p:cNvSpPr txBox="1">
            <a:spLocks noChangeArrowheads="1"/>
          </p:cNvSpPr>
          <p:nvPr/>
        </p:nvSpPr>
        <p:spPr bwMode="auto">
          <a:xfrm>
            <a:off x="6927850" y="5072063"/>
            <a:ext cx="365918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a:latin typeface="Garamond" panose="02020404030301010803" pitchFamily="18" charset="0"/>
              </a:rPr>
              <a:t>Composite Component: Interface Testing</a:t>
            </a:r>
            <a:endParaRPr lang="en-MY" altLang="en-US" sz="2500" b="1">
              <a:solidFill>
                <a:srgbClr val="C00000"/>
              </a:solidFill>
              <a:latin typeface="Garamond" panose="02020404030301010803" pitchFamily="18" charset="0"/>
            </a:endParaRPr>
          </a:p>
        </p:txBody>
      </p:sp>
      <p:pic>
        <p:nvPicPr>
          <p:cNvPr id="103428" name="Picture 4" descr="http://freelancecontentcreator.com/wp-content/uploads/2013/09/arrow-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266223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175000" y="29908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Parameter interface</a:t>
            </a:r>
          </a:p>
        </p:txBody>
      </p:sp>
      <p:sp>
        <p:nvSpPr>
          <p:cNvPr id="13" name="Rectangular Callout 12"/>
          <p:cNvSpPr/>
          <p:nvPr/>
        </p:nvSpPr>
        <p:spPr bwMode="auto">
          <a:xfrm>
            <a:off x="3357564" y="1968501"/>
            <a:ext cx="4637087" cy="949325"/>
          </a:xfrm>
          <a:prstGeom prst="wedgeRectCallout">
            <a:avLst>
              <a:gd name="adj1" fmla="val -31853"/>
              <a:gd name="adj2" fmla="val 8390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MY" sz="2500">
                <a:solidFill>
                  <a:srgbClr val="000000"/>
                </a:solidFill>
                <a:latin typeface="Comic Sans MS" pitchFamily="66" charset="0"/>
              </a:rPr>
              <a:t>Data passed from one method to another</a:t>
            </a:r>
            <a:endParaRPr lang="en-MY" sz="2500">
              <a:solidFill>
                <a:schemeClr val="tx1"/>
              </a:solidFill>
              <a:latin typeface="Comic Sans MS" pitchFamily="66" charset="0"/>
            </a:endParaRPr>
          </a:p>
        </p:txBody>
      </p:sp>
    </p:spTree>
    <p:extLst>
      <p:ext uri="{BB962C8B-B14F-4D97-AF65-F5344CB8AC3E}">
        <p14:creationId xmlns:p14="http://schemas.microsoft.com/office/powerpoint/2010/main" val="220122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wipe(up)">
                                      <p:cBhvr>
                                        <p:cTn id="7" dur="500"/>
                                        <p:tgtEl>
                                          <p:spTgt spid="103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0">
                                            <p:txEl>
                                              <p:pRg st="0" end="0"/>
                                            </p:txEl>
                                          </p:spTgt>
                                        </p:tgtEl>
                                        <p:attrNameLst>
                                          <p:attrName>style.visibility</p:attrName>
                                        </p:attrNameLst>
                                      </p:cBhvr>
                                      <p:to>
                                        <p:strVal val="visible"/>
                                      </p:to>
                                    </p:set>
                                    <p:anim calcmode="discrete" valueType="clr">
                                      <p:cBhvr override="childStyle">
                                        <p:cTn id="12" dur="80"/>
                                        <p:tgtEl>
                                          <p:spTgt spid="1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0">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a:t>Testing Techniques – Interface Testing</a:t>
            </a:r>
            <a:endParaRPr lang="en-MY" altLang="en-US" dirty="0"/>
          </a:p>
        </p:txBody>
      </p:sp>
      <p:sp>
        <p:nvSpPr>
          <p:cNvPr id="6861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CE3991D1-6611-4850-81AC-7FAAE3E070CC}" type="slidenum">
              <a:rPr lang="en-US" altLang="en-US" sz="1400"/>
              <a:pPr>
                <a:spcBef>
                  <a:spcPct val="0"/>
                </a:spcBef>
                <a:buClrTx/>
                <a:buSzTx/>
                <a:buFontTx/>
                <a:buNone/>
              </a:pPr>
              <a:t>42</a:t>
            </a:fld>
            <a:endParaRPr lang="en-US" altLang="en-US" sz="1400"/>
          </a:p>
        </p:txBody>
      </p:sp>
      <p:pic>
        <p:nvPicPr>
          <p:cNvPr id="68612" name="Picture 6" descr="http://blogs.msdn.com/blogfiles/willy-peter_schaub/WindowsLiveWriter/VirtualizingVSTS2010Guidancehowistheauto_F568/CLIPART_OF_17040_SM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263" y="2735263"/>
            <a:ext cx="1541462"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Box 4"/>
          <p:cNvSpPr txBox="1">
            <a:spLocks noChangeArrowheads="1"/>
          </p:cNvSpPr>
          <p:nvPr/>
        </p:nvSpPr>
        <p:spPr bwMode="auto">
          <a:xfrm>
            <a:off x="7885114" y="2328864"/>
            <a:ext cx="2154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i="1"/>
              <a:t>Unit Testing</a:t>
            </a:r>
            <a:endParaRPr lang="en-MY" altLang="en-US" sz="1800" i="1"/>
          </a:p>
        </p:txBody>
      </p:sp>
      <p:sp>
        <p:nvSpPr>
          <p:cNvPr id="68614" name="TextBox 4"/>
          <p:cNvSpPr txBox="1">
            <a:spLocks noChangeArrowheads="1"/>
          </p:cNvSpPr>
          <p:nvPr/>
        </p:nvSpPr>
        <p:spPr bwMode="auto">
          <a:xfrm>
            <a:off x="6927850" y="5072063"/>
            <a:ext cx="365918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a:latin typeface="Garamond" panose="02020404030301010803" pitchFamily="18" charset="0"/>
              </a:rPr>
              <a:t>Composite Component: Interface Testing</a:t>
            </a:r>
            <a:endParaRPr lang="en-MY" altLang="en-US" sz="2500" b="1">
              <a:solidFill>
                <a:srgbClr val="C00000"/>
              </a:solidFill>
              <a:latin typeface="Garamond" panose="02020404030301010803" pitchFamily="18" charset="0"/>
            </a:endParaRPr>
          </a:p>
        </p:txBody>
      </p:sp>
      <p:pic>
        <p:nvPicPr>
          <p:cNvPr id="68615" name="Picture 4" descr="http://freelancecontentcreator.com/wp-content/uploads/2013/09/arrow-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266223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175000" y="29908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Parameter interface</a:t>
            </a:r>
          </a:p>
        </p:txBody>
      </p:sp>
      <p:sp>
        <p:nvSpPr>
          <p:cNvPr id="9" name="Rectangle 8"/>
          <p:cNvSpPr/>
          <p:nvPr/>
        </p:nvSpPr>
        <p:spPr>
          <a:xfrm>
            <a:off x="3175000" y="342900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Shared memory interface</a:t>
            </a:r>
          </a:p>
        </p:txBody>
      </p:sp>
      <p:sp>
        <p:nvSpPr>
          <p:cNvPr id="13" name="Rectangular Callout 12"/>
          <p:cNvSpPr/>
          <p:nvPr/>
        </p:nvSpPr>
        <p:spPr bwMode="auto">
          <a:xfrm>
            <a:off x="2992439" y="1968501"/>
            <a:ext cx="5330825" cy="949325"/>
          </a:xfrm>
          <a:prstGeom prst="wedgeRectCallout">
            <a:avLst>
              <a:gd name="adj1" fmla="val -29822"/>
              <a:gd name="adj2" fmla="val 135886"/>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MY" sz="2500" dirty="0">
                <a:solidFill>
                  <a:schemeClr val="tx1"/>
                </a:solidFill>
                <a:latin typeface="Comic Sans MS" pitchFamily="66" charset="0"/>
              </a:rPr>
              <a:t>Block of memory is shared between procedures/ functions</a:t>
            </a:r>
          </a:p>
        </p:txBody>
      </p:sp>
    </p:spTree>
    <p:extLst>
      <p:ext uri="{BB962C8B-B14F-4D97-AF65-F5344CB8AC3E}">
        <p14:creationId xmlns:p14="http://schemas.microsoft.com/office/powerpoint/2010/main" val="12991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a:t>Testing Techniques – Interface Testing</a:t>
            </a:r>
            <a:endParaRPr lang="en-MY" altLang="en-US" dirty="0"/>
          </a:p>
        </p:txBody>
      </p:sp>
      <p:sp>
        <p:nvSpPr>
          <p:cNvPr id="7065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ADBC8E63-B44A-43E2-A32F-7608045D6436}" type="slidenum">
              <a:rPr lang="en-US" altLang="en-US" sz="1400"/>
              <a:pPr>
                <a:spcBef>
                  <a:spcPct val="0"/>
                </a:spcBef>
                <a:buClrTx/>
                <a:buSzTx/>
                <a:buFontTx/>
                <a:buNone/>
              </a:pPr>
              <a:t>43</a:t>
            </a:fld>
            <a:endParaRPr lang="en-US" altLang="en-US" sz="1400"/>
          </a:p>
        </p:txBody>
      </p:sp>
      <p:pic>
        <p:nvPicPr>
          <p:cNvPr id="70660" name="Picture 6" descr="http://blogs.msdn.com/blogfiles/willy-peter_schaub/WindowsLiveWriter/VirtualizingVSTS2010Guidancehowistheauto_F568/CLIPART_OF_17040_SM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263" y="2735263"/>
            <a:ext cx="1541462"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Box 4"/>
          <p:cNvSpPr txBox="1">
            <a:spLocks noChangeArrowheads="1"/>
          </p:cNvSpPr>
          <p:nvPr/>
        </p:nvSpPr>
        <p:spPr bwMode="auto">
          <a:xfrm>
            <a:off x="7885114" y="2328864"/>
            <a:ext cx="2154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i="1"/>
              <a:t>Unit Testing</a:t>
            </a:r>
            <a:endParaRPr lang="en-MY" altLang="en-US" sz="1800" i="1"/>
          </a:p>
        </p:txBody>
      </p:sp>
      <p:sp>
        <p:nvSpPr>
          <p:cNvPr id="70662" name="TextBox 4"/>
          <p:cNvSpPr txBox="1">
            <a:spLocks noChangeArrowheads="1"/>
          </p:cNvSpPr>
          <p:nvPr/>
        </p:nvSpPr>
        <p:spPr bwMode="auto">
          <a:xfrm>
            <a:off x="6927850" y="5072063"/>
            <a:ext cx="365918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a:latin typeface="Garamond" panose="02020404030301010803" pitchFamily="18" charset="0"/>
              </a:rPr>
              <a:t>Composite Component: Interface Testing</a:t>
            </a:r>
            <a:endParaRPr lang="en-MY" altLang="en-US" sz="2500" b="1">
              <a:solidFill>
                <a:srgbClr val="C00000"/>
              </a:solidFill>
              <a:latin typeface="Garamond" panose="02020404030301010803" pitchFamily="18" charset="0"/>
            </a:endParaRPr>
          </a:p>
        </p:txBody>
      </p:sp>
      <p:pic>
        <p:nvPicPr>
          <p:cNvPr id="70663" name="Picture 4" descr="http://freelancecontentcreator.com/wp-content/uploads/2013/09/arrow-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266223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175000" y="29908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Parameter interface</a:t>
            </a:r>
          </a:p>
        </p:txBody>
      </p:sp>
      <p:sp>
        <p:nvSpPr>
          <p:cNvPr id="9" name="Rectangle 8"/>
          <p:cNvSpPr/>
          <p:nvPr/>
        </p:nvSpPr>
        <p:spPr>
          <a:xfrm>
            <a:off x="3175000" y="342900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Shared memory interface</a:t>
            </a:r>
          </a:p>
        </p:txBody>
      </p:sp>
      <p:sp>
        <p:nvSpPr>
          <p:cNvPr id="11" name="Rectangle 10"/>
          <p:cNvSpPr/>
          <p:nvPr/>
        </p:nvSpPr>
        <p:spPr>
          <a:xfrm>
            <a:off x="3175000" y="38671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Procedural interface</a:t>
            </a:r>
          </a:p>
        </p:txBody>
      </p:sp>
      <p:sp>
        <p:nvSpPr>
          <p:cNvPr id="13" name="Rectangular Callout 12"/>
          <p:cNvSpPr/>
          <p:nvPr/>
        </p:nvSpPr>
        <p:spPr bwMode="auto">
          <a:xfrm>
            <a:off x="391887" y="4971117"/>
            <a:ext cx="5924389" cy="1222214"/>
          </a:xfrm>
          <a:prstGeom prst="wedgeRectCallout">
            <a:avLst>
              <a:gd name="adj1" fmla="val -2240"/>
              <a:gd name="adj2" fmla="val -87925"/>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MY" sz="2500" dirty="0">
                <a:solidFill>
                  <a:schemeClr val="tx1"/>
                </a:solidFill>
                <a:latin typeface="Comic Sans MS" pitchFamily="66" charset="0"/>
              </a:rPr>
              <a:t>Sub-system encapsulates a set of procedures to be called by other sub-systems</a:t>
            </a:r>
          </a:p>
        </p:txBody>
      </p:sp>
    </p:spTree>
    <p:extLst>
      <p:ext uri="{BB962C8B-B14F-4D97-AF65-F5344CB8AC3E}">
        <p14:creationId xmlns:p14="http://schemas.microsoft.com/office/powerpoint/2010/main" val="26601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Testing Techniques – Interface Testing</a:t>
            </a:r>
            <a:endParaRPr lang="en-MY" altLang="en-US" dirty="0"/>
          </a:p>
        </p:txBody>
      </p:sp>
      <p:sp>
        <p:nvSpPr>
          <p:cNvPr id="7270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4392DB79-19FA-4736-B9C5-05F4762B8309}" type="slidenum">
              <a:rPr lang="en-US" altLang="en-US" sz="1400"/>
              <a:pPr>
                <a:spcBef>
                  <a:spcPct val="0"/>
                </a:spcBef>
                <a:buClrTx/>
                <a:buSzTx/>
                <a:buFontTx/>
                <a:buNone/>
              </a:pPr>
              <a:t>44</a:t>
            </a:fld>
            <a:endParaRPr lang="en-US" altLang="en-US" sz="1400"/>
          </a:p>
        </p:txBody>
      </p:sp>
      <p:pic>
        <p:nvPicPr>
          <p:cNvPr id="72708" name="Picture 6" descr="http://blogs.msdn.com/blogfiles/willy-peter_schaub/WindowsLiveWriter/VirtualizingVSTS2010Guidancehowistheauto_F568/CLIPART_OF_17040_SM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263" y="2735263"/>
            <a:ext cx="1541462"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4"/>
          <p:cNvSpPr txBox="1">
            <a:spLocks noChangeArrowheads="1"/>
          </p:cNvSpPr>
          <p:nvPr/>
        </p:nvSpPr>
        <p:spPr bwMode="auto">
          <a:xfrm>
            <a:off x="7885114" y="2328864"/>
            <a:ext cx="2154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800" i="1"/>
              <a:t>Unit Testing</a:t>
            </a:r>
            <a:endParaRPr lang="en-MY" altLang="en-US" sz="1800" i="1"/>
          </a:p>
        </p:txBody>
      </p:sp>
      <p:sp>
        <p:nvSpPr>
          <p:cNvPr id="72710" name="TextBox 4"/>
          <p:cNvSpPr txBox="1">
            <a:spLocks noChangeArrowheads="1"/>
          </p:cNvSpPr>
          <p:nvPr/>
        </p:nvSpPr>
        <p:spPr bwMode="auto">
          <a:xfrm>
            <a:off x="6927850" y="5072063"/>
            <a:ext cx="365918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500" b="1">
                <a:latin typeface="Garamond" panose="02020404030301010803" pitchFamily="18" charset="0"/>
              </a:rPr>
              <a:t>Composite Component: Interface Testing</a:t>
            </a:r>
            <a:endParaRPr lang="en-MY" altLang="en-US" sz="2500" b="1">
              <a:solidFill>
                <a:srgbClr val="C00000"/>
              </a:solidFill>
              <a:latin typeface="Garamond" panose="02020404030301010803" pitchFamily="18" charset="0"/>
            </a:endParaRPr>
          </a:p>
        </p:txBody>
      </p:sp>
      <p:pic>
        <p:nvPicPr>
          <p:cNvPr id="72711" name="Picture 4" descr="http://freelancecontentcreator.com/wp-content/uploads/2013/09/arrow-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266223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175000" y="29908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Parameter interface</a:t>
            </a:r>
          </a:p>
        </p:txBody>
      </p:sp>
      <p:sp>
        <p:nvSpPr>
          <p:cNvPr id="9" name="Rectangle 8"/>
          <p:cNvSpPr/>
          <p:nvPr/>
        </p:nvSpPr>
        <p:spPr>
          <a:xfrm>
            <a:off x="3175000" y="342900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Shared memory interface</a:t>
            </a:r>
          </a:p>
        </p:txBody>
      </p:sp>
      <p:sp>
        <p:nvSpPr>
          <p:cNvPr id="11" name="Rectangle 10"/>
          <p:cNvSpPr/>
          <p:nvPr/>
        </p:nvSpPr>
        <p:spPr>
          <a:xfrm>
            <a:off x="3175000" y="386715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Procedural interface</a:t>
            </a:r>
          </a:p>
        </p:txBody>
      </p:sp>
      <p:sp>
        <p:nvSpPr>
          <p:cNvPr id="12" name="Rectangle 11"/>
          <p:cNvSpPr/>
          <p:nvPr/>
        </p:nvSpPr>
        <p:spPr>
          <a:xfrm>
            <a:off x="3175000" y="4305301"/>
            <a:ext cx="3797300" cy="91281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eaLnBrk="1" hangingPunct="1">
              <a:defRPr/>
            </a:pPr>
            <a:r>
              <a:rPr lang="en-US" sz="2800" dirty="0">
                <a:solidFill>
                  <a:srgbClr val="000000"/>
                </a:solidFill>
                <a:latin typeface="Garamond" pitchFamily="18" charset="0"/>
              </a:rPr>
              <a:t>Message passing interface</a:t>
            </a:r>
          </a:p>
        </p:txBody>
      </p:sp>
      <p:sp>
        <p:nvSpPr>
          <p:cNvPr id="13" name="Rectangular Callout 12"/>
          <p:cNvSpPr/>
          <p:nvPr/>
        </p:nvSpPr>
        <p:spPr bwMode="auto">
          <a:xfrm>
            <a:off x="2116139" y="5218114"/>
            <a:ext cx="4637087" cy="949325"/>
          </a:xfrm>
          <a:prstGeom prst="wedgeRectCallout">
            <a:avLst>
              <a:gd name="adj1" fmla="val -12760"/>
              <a:gd name="adj2" fmla="val -7662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en-MY" sz="2500" dirty="0">
                <a:solidFill>
                  <a:schemeClr val="tx1"/>
                </a:solidFill>
                <a:latin typeface="Comic Sans MS" pitchFamily="66" charset="0"/>
              </a:rPr>
              <a:t>Sub-systems request services from other sub-systems</a:t>
            </a:r>
          </a:p>
        </p:txBody>
      </p:sp>
    </p:spTree>
    <p:extLst>
      <p:ext uri="{BB962C8B-B14F-4D97-AF65-F5344CB8AC3E}">
        <p14:creationId xmlns:p14="http://schemas.microsoft.com/office/powerpoint/2010/main" val="136259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Others</a:t>
            </a:r>
          </a:p>
        </p:txBody>
      </p:sp>
      <p:sp>
        <p:nvSpPr>
          <p:cNvPr id="3" name="Content Placeholder 2"/>
          <p:cNvSpPr>
            <a:spLocks noGrp="1"/>
          </p:cNvSpPr>
          <p:nvPr>
            <p:ph idx="1"/>
          </p:nvPr>
        </p:nvSpPr>
        <p:spPr/>
        <p:txBody>
          <a:bodyPr/>
          <a:lstStyle/>
          <a:p>
            <a:pPr>
              <a:defRPr/>
            </a:pPr>
            <a:r>
              <a:rPr lang="en-US" b="1" dirty="0">
                <a:latin typeface="Garamond" pitchFamily="18" charset="0"/>
                <a:cs typeface="Times New Roman" charset="0"/>
              </a:rPr>
              <a:t>Thread testing  / “Transaction flow” testing</a:t>
            </a:r>
          </a:p>
          <a:p>
            <a:pPr lvl="1">
              <a:defRPr/>
            </a:pPr>
            <a:r>
              <a:rPr lang="en-US" sz="2600" dirty="0">
                <a:latin typeface="Garamond" pitchFamily="18" charset="0"/>
                <a:cs typeface="Times New Roman" charset="0"/>
              </a:rPr>
              <a:t>Which is used for systems with multiple processes where the  processing of a transaction threads its way through these processes</a:t>
            </a:r>
          </a:p>
          <a:p>
            <a:pPr lvl="1">
              <a:defRPr/>
            </a:pPr>
            <a:r>
              <a:rPr lang="en-US" sz="2600" dirty="0">
                <a:latin typeface="Garamond" pitchFamily="18" charset="0"/>
                <a:cs typeface="Times New Roman" charset="0"/>
              </a:rPr>
              <a:t>Event-based approach i.e. tests are based on the events trigger system actions. </a:t>
            </a:r>
          </a:p>
          <a:p>
            <a:pPr lvl="1">
              <a:defRPr/>
            </a:pPr>
            <a:r>
              <a:rPr lang="en-US" sz="2600" dirty="0">
                <a:latin typeface="Garamond" pitchFamily="18" charset="0"/>
                <a:cs typeface="Times New Roman" charset="0"/>
              </a:rPr>
              <a:t>Involves identifying and executing each possible processing threads</a:t>
            </a:r>
          </a:p>
        </p:txBody>
      </p:sp>
      <p:sp>
        <p:nvSpPr>
          <p:cNvPr id="4" name="Slide Number Placeholder 3"/>
          <p:cNvSpPr>
            <a:spLocks noGrp="1"/>
          </p:cNvSpPr>
          <p:nvPr>
            <p:ph type="sldNum" sz="quarter" idx="12"/>
          </p:nvPr>
        </p:nvSpPr>
        <p:spPr/>
        <p:txBody>
          <a:bodyPr/>
          <a:lstStyle/>
          <a:p>
            <a:fld id="{E31375A4-56A4-47D6-9801-1991572033F7}" type="slidenum">
              <a:rPr lang="en-US" smtClean="0"/>
              <a:t>45</a:t>
            </a:fld>
            <a:endParaRPr lang="en-US"/>
          </a:p>
        </p:txBody>
      </p:sp>
      <p:pic>
        <p:nvPicPr>
          <p:cNvPr id="5" name="Picture 4">
            <a:extLst>
              <a:ext uri="{FF2B5EF4-FFF2-40B4-BE49-F238E27FC236}">
                <a16:creationId xmlns:a16="http://schemas.microsoft.com/office/drawing/2014/main" id="{BDFF7F2C-3FA1-4DBE-AF33-21BA8305265A}"/>
              </a:ext>
            </a:extLst>
          </p:cNvPr>
          <p:cNvPicPr>
            <a:picLocks noChangeAspect="1"/>
          </p:cNvPicPr>
          <p:nvPr/>
        </p:nvPicPr>
        <p:blipFill>
          <a:blip r:embed="rId2"/>
          <a:stretch>
            <a:fillRect/>
          </a:stretch>
        </p:blipFill>
        <p:spPr>
          <a:xfrm>
            <a:off x="7024254" y="4104190"/>
            <a:ext cx="4056611" cy="2014693"/>
          </a:xfrm>
          <a:prstGeom prst="rect">
            <a:avLst/>
          </a:prstGeom>
        </p:spPr>
      </p:pic>
    </p:spTree>
    <p:extLst>
      <p:ext uri="{BB962C8B-B14F-4D97-AF65-F5344CB8AC3E}">
        <p14:creationId xmlns:p14="http://schemas.microsoft.com/office/powerpoint/2010/main" val="135157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Others</a:t>
            </a:r>
          </a:p>
        </p:txBody>
      </p:sp>
      <p:sp>
        <p:nvSpPr>
          <p:cNvPr id="3" name="Slide Number Placeholder 2"/>
          <p:cNvSpPr>
            <a:spLocks noGrp="1"/>
          </p:cNvSpPr>
          <p:nvPr>
            <p:ph type="sldNum" sz="quarter" idx="12"/>
          </p:nvPr>
        </p:nvSpPr>
        <p:spPr/>
        <p:txBody>
          <a:bodyPr/>
          <a:lstStyle/>
          <a:p>
            <a:fld id="{E31375A4-56A4-47D6-9801-1991572033F7}" type="slidenum">
              <a:rPr lang="en-US" smtClean="0"/>
              <a:t>46</a:t>
            </a:fld>
            <a:endParaRPr lang="en-US"/>
          </a:p>
        </p:txBody>
      </p:sp>
      <p:sp>
        <p:nvSpPr>
          <p:cNvPr id="4" name="Rectangle 3"/>
          <p:cNvSpPr/>
          <p:nvPr/>
        </p:nvSpPr>
        <p:spPr>
          <a:xfrm>
            <a:off x="2298617" y="2551099"/>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Program 1</a:t>
            </a:r>
          </a:p>
        </p:txBody>
      </p:sp>
      <p:sp>
        <p:nvSpPr>
          <p:cNvPr id="5" name="Rectangle 4"/>
          <p:cNvSpPr/>
          <p:nvPr/>
        </p:nvSpPr>
        <p:spPr>
          <a:xfrm>
            <a:off x="4971382" y="2551098"/>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Program 2</a:t>
            </a:r>
          </a:p>
        </p:txBody>
      </p:sp>
      <p:sp>
        <p:nvSpPr>
          <p:cNvPr id="6" name="Rectangle 5"/>
          <p:cNvSpPr/>
          <p:nvPr/>
        </p:nvSpPr>
        <p:spPr>
          <a:xfrm>
            <a:off x="7875950" y="2551098"/>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Program 3</a:t>
            </a:r>
          </a:p>
        </p:txBody>
      </p:sp>
      <p:sp>
        <p:nvSpPr>
          <p:cNvPr id="7" name="Rectangle 6"/>
          <p:cNvSpPr/>
          <p:nvPr/>
        </p:nvSpPr>
        <p:spPr>
          <a:xfrm>
            <a:off x="4971382" y="4009787"/>
            <a:ext cx="1498386" cy="637775"/>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MY" dirty="0"/>
              <a:t>Program 4</a:t>
            </a:r>
          </a:p>
        </p:txBody>
      </p:sp>
      <p:sp>
        <p:nvSpPr>
          <p:cNvPr id="8" name="TextBox 7"/>
          <p:cNvSpPr txBox="1"/>
          <p:nvPr/>
        </p:nvSpPr>
        <p:spPr>
          <a:xfrm>
            <a:off x="916132" y="2171129"/>
            <a:ext cx="1045028" cy="369332"/>
          </a:xfrm>
          <a:prstGeom prst="rect">
            <a:avLst/>
          </a:prstGeom>
          <a:noFill/>
        </p:spPr>
        <p:txBody>
          <a:bodyPr wrap="square" rtlCol="0">
            <a:spAutoFit/>
          </a:bodyPr>
          <a:lstStyle/>
          <a:p>
            <a:r>
              <a:rPr lang="en-MY" dirty="0">
                <a:latin typeface="Century Gothic" panose="020B0502020202020204" pitchFamily="34" charset="0"/>
              </a:rPr>
              <a:t>Input 1</a:t>
            </a:r>
          </a:p>
        </p:txBody>
      </p:sp>
      <p:sp>
        <p:nvSpPr>
          <p:cNvPr id="9" name="TextBox 8"/>
          <p:cNvSpPr txBox="1"/>
          <p:nvPr/>
        </p:nvSpPr>
        <p:spPr>
          <a:xfrm>
            <a:off x="916132" y="2685319"/>
            <a:ext cx="1045028" cy="369332"/>
          </a:xfrm>
          <a:prstGeom prst="rect">
            <a:avLst/>
          </a:prstGeom>
          <a:noFill/>
        </p:spPr>
        <p:txBody>
          <a:bodyPr wrap="square" rtlCol="0">
            <a:spAutoFit/>
          </a:bodyPr>
          <a:lstStyle/>
          <a:p>
            <a:r>
              <a:rPr lang="en-MY" dirty="0">
                <a:latin typeface="Century Gothic" panose="020B0502020202020204" pitchFamily="34" charset="0"/>
              </a:rPr>
              <a:t>Input 2</a:t>
            </a:r>
          </a:p>
        </p:txBody>
      </p:sp>
      <p:sp>
        <p:nvSpPr>
          <p:cNvPr id="10" name="TextBox 9"/>
          <p:cNvSpPr txBox="1"/>
          <p:nvPr/>
        </p:nvSpPr>
        <p:spPr>
          <a:xfrm>
            <a:off x="916132" y="3199509"/>
            <a:ext cx="1045028" cy="369332"/>
          </a:xfrm>
          <a:prstGeom prst="rect">
            <a:avLst/>
          </a:prstGeom>
          <a:noFill/>
        </p:spPr>
        <p:txBody>
          <a:bodyPr wrap="square" rtlCol="0">
            <a:spAutoFit/>
          </a:bodyPr>
          <a:lstStyle/>
          <a:p>
            <a:r>
              <a:rPr lang="en-MY" dirty="0">
                <a:latin typeface="Century Gothic" panose="020B0502020202020204" pitchFamily="34" charset="0"/>
              </a:rPr>
              <a:t>Input 3</a:t>
            </a:r>
          </a:p>
        </p:txBody>
      </p:sp>
      <p:cxnSp>
        <p:nvCxnSpPr>
          <p:cNvPr id="12" name="Straight Connector 11"/>
          <p:cNvCxnSpPr>
            <a:stCxn id="9" idx="3"/>
            <a:endCxn id="4" idx="1"/>
          </p:cNvCxnSpPr>
          <p:nvPr/>
        </p:nvCxnSpPr>
        <p:spPr>
          <a:xfrm>
            <a:off x="1961160" y="2869985"/>
            <a:ext cx="337457" cy="2"/>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3"/>
          </p:cNvCxnSpPr>
          <p:nvPr/>
        </p:nvCxnSpPr>
        <p:spPr>
          <a:xfrm>
            <a:off x="1961160" y="2355795"/>
            <a:ext cx="337457" cy="275239"/>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3"/>
          </p:cNvCxnSpPr>
          <p:nvPr/>
        </p:nvCxnSpPr>
        <p:spPr>
          <a:xfrm flipV="1">
            <a:off x="1961160" y="3167424"/>
            <a:ext cx="337457" cy="216751"/>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3"/>
            <a:endCxn id="5" idx="1"/>
          </p:cNvCxnSpPr>
          <p:nvPr/>
        </p:nvCxnSpPr>
        <p:spPr>
          <a:xfrm flipV="1">
            <a:off x="3797003" y="2869986"/>
            <a:ext cx="1174379" cy="1"/>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3"/>
            <a:endCxn id="6" idx="1"/>
          </p:cNvCxnSpPr>
          <p:nvPr/>
        </p:nvCxnSpPr>
        <p:spPr>
          <a:xfrm>
            <a:off x="6469768" y="2869986"/>
            <a:ext cx="1406182" cy="0"/>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5" idx="0"/>
          </p:cNvCxnSpPr>
          <p:nvPr/>
        </p:nvCxnSpPr>
        <p:spPr>
          <a:xfrm>
            <a:off x="5720575" y="2171129"/>
            <a:ext cx="0" cy="379969"/>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5" idx="2"/>
            <a:endCxn id="7" idx="0"/>
          </p:cNvCxnSpPr>
          <p:nvPr/>
        </p:nvCxnSpPr>
        <p:spPr>
          <a:xfrm>
            <a:off x="5720575" y="3188873"/>
            <a:ext cx="0" cy="820914"/>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98061" y="1667576"/>
            <a:ext cx="1045028" cy="369332"/>
          </a:xfrm>
          <a:prstGeom prst="rect">
            <a:avLst/>
          </a:prstGeom>
          <a:noFill/>
        </p:spPr>
        <p:txBody>
          <a:bodyPr wrap="square" rtlCol="0">
            <a:spAutoFit/>
          </a:bodyPr>
          <a:lstStyle/>
          <a:p>
            <a:pPr algn="ctr"/>
            <a:r>
              <a:rPr lang="en-MY" dirty="0">
                <a:latin typeface="Century Gothic" panose="020B0502020202020204" pitchFamily="34" charset="0"/>
              </a:rPr>
              <a:t>Input 1</a:t>
            </a:r>
          </a:p>
        </p:txBody>
      </p:sp>
      <p:sp>
        <p:nvSpPr>
          <p:cNvPr id="33" name="TextBox 32"/>
          <p:cNvSpPr txBox="1"/>
          <p:nvPr/>
        </p:nvSpPr>
        <p:spPr>
          <a:xfrm>
            <a:off x="6931450" y="4144008"/>
            <a:ext cx="1474881" cy="369332"/>
          </a:xfrm>
          <a:prstGeom prst="rect">
            <a:avLst/>
          </a:prstGeom>
          <a:noFill/>
        </p:spPr>
        <p:txBody>
          <a:bodyPr wrap="square" rtlCol="0">
            <a:spAutoFit/>
          </a:bodyPr>
          <a:lstStyle/>
          <a:p>
            <a:r>
              <a:rPr lang="en-MY" dirty="0">
                <a:latin typeface="Century Gothic" panose="020B0502020202020204" pitchFamily="34" charset="0"/>
              </a:rPr>
              <a:t>Output 2</a:t>
            </a:r>
          </a:p>
        </p:txBody>
      </p:sp>
      <p:sp>
        <p:nvSpPr>
          <p:cNvPr id="34" name="TextBox 33"/>
          <p:cNvSpPr txBox="1"/>
          <p:nvPr/>
        </p:nvSpPr>
        <p:spPr>
          <a:xfrm>
            <a:off x="9889805" y="2679946"/>
            <a:ext cx="1390357" cy="369332"/>
          </a:xfrm>
          <a:prstGeom prst="rect">
            <a:avLst/>
          </a:prstGeom>
          <a:noFill/>
        </p:spPr>
        <p:txBody>
          <a:bodyPr wrap="square" rtlCol="0">
            <a:spAutoFit/>
          </a:bodyPr>
          <a:lstStyle/>
          <a:p>
            <a:r>
              <a:rPr lang="en-MY" dirty="0">
                <a:latin typeface="Century Gothic" panose="020B0502020202020204" pitchFamily="34" charset="0"/>
              </a:rPr>
              <a:t>Output 1</a:t>
            </a:r>
          </a:p>
        </p:txBody>
      </p:sp>
      <p:cxnSp>
        <p:nvCxnSpPr>
          <p:cNvPr id="35" name="Straight Connector 34"/>
          <p:cNvCxnSpPr>
            <a:stCxn id="6" idx="3"/>
            <a:endCxn id="34" idx="1"/>
          </p:cNvCxnSpPr>
          <p:nvPr/>
        </p:nvCxnSpPr>
        <p:spPr>
          <a:xfrm flipV="1">
            <a:off x="9374336" y="2864612"/>
            <a:ext cx="515469" cy="5374"/>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3"/>
            <a:endCxn id="33" idx="1"/>
          </p:cNvCxnSpPr>
          <p:nvPr/>
        </p:nvCxnSpPr>
        <p:spPr>
          <a:xfrm flipV="1">
            <a:off x="6469768" y="4328674"/>
            <a:ext cx="461682" cy="1"/>
          </a:xfrm>
          <a:prstGeom prst="line">
            <a:avLst/>
          </a:prstGeom>
          <a:ln w="38100">
            <a:headEnd type="none" w="med" len="med"/>
            <a:tailEnd type="triangle" w="med" len="med"/>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997250" y="5602697"/>
            <a:ext cx="3446649" cy="461665"/>
          </a:xfrm>
          <a:prstGeom prst="rect">
            <a:avLst/>
          </a:prstGeom>
        </p:spPr>
        <p:txBody>
          <a:bodyPr wrap="none">
            <a:spAutoFit/>
          </a:bodyPr>
          <a:lstStyle/>
          <a:p>
            <a:pPr>
              <a:spcAft>
                <a:spcPts val="0"/>
              </a:spcAft>
            </a:pPr>
            <a:r>
              <a:rPr lang="en-US" sz="2400" b="1" dirty="0">
                <a:latin typeface="Times New Roman" panose="02020603050405020304" pitchFamily="18" charset="0"/>
                <a:ea typeface="SimSun" panose="02010600030101010101" pitchFamily="2" charset="-122"/>
              </a:rPr>
              <a:t>Multiple Thread Testing </a:t>
            </a:r>
            <a:endParaRPr lang="en-MY"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01924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Others</a:t>
            </a:r>
          </a:p>
        </p:txBody>
      </p:sp>
      <p:sp>
        <p:nvSpPr>
          <p:cNvPr id="3" name="Content Placeholder 2"/>
          <p:cNvSpPr>
            <a:spLocks noGrp="1"/>
          </p:cNvSpPr>
          <p:nvPr>
            <p:ph idx="1"/>
          </p:nvPr>
        </p:nvSpPr>
        <p:spPr/>
        <p:txBody>
          <a:bodyPr>
            <a:normAutofit/>
          </a:bodyPr>
          <a:lstStyle/>
          <a:p>
            <a:pPr marL="0" lvl="1" indent="0">
              <a:buNone/>
              <a:defRPr/>
            </a:pPr>
            <a:r>
              <a:rPr lang="en-US" altLang="en-US" b="1" dirty="0">
                <a:effectLst>
                  <a:outerShdw blurRad="38100" dist="38100" dir="2700000" algn="tl">
                    <a:srgbClr val="C0C0C0"/>
                  </a:outerShdw>
                </a:effectLst>
                <a:latin typeface="Garamond" panose="02020404030301010803" pitchFamily="18" charset="0"/>
                <a:cs typeface="Times New Roman" panose="02020603050405020304" pitchFamily="18" charset="0"/>
              </a:rPr>
              <a:t>Back-to-back testing </a:t>
            </a:r>
          </a:p>
          <a:p>
            <a:pPr lvl="1">
              <a:defRPr/>
            </a:pPr>
            <a:r>
              <a:rPr lang="en-US" altLang="en-US" dirty="0">
                <a:effectLst>
                  <a:outerShdw blurRad="38100" dist="38100" dir="2700000" algn="tl">
                    <a:srgbClr val="C0C0C0"/>
                  </a:outerShdw>
                </a:effectLst>
                <a:latin typeface="Garamond" panose="02020404030301010803" pitchFamily="18" charset="0"/>
                <a:cs typeface="Times New Roman" panose="02020603050405020304" pitchFamily="18" charset="0"/>
              </a:rPr>
              <a:t>W</a:t>
            </a:r>
            <a:r>
              <a:rPr lang="en-US" altLang="en-US" dirty="0">
                <a:latin typeface="Garamond" panose="02020404030301010803" pitchFamily="18" charset="0"/>
                <a:cs typeface="Times New Roman" panose="02020603050405020304" pitchFamily="18" charset="0"/>
              </a:rPr>
              <a:t>hich is used when versions (e.g. version 1 and version 2) of a system are available. The systems are tested together and their outputs are compared.</a:t>
            </a:r>
          </a:p>
          <a:p>
            <a:pPr lvl="1">
              <a:defRPr/>
            </a:pPr>
            <a:r>
              <a:rPr lang="en-US" altLang="en-US" dirty="0">
                <a:latin typeface="Garamond" panose="02020404030301010803" pitchFamily="18" charset="0"/>
                <a:cs typeface="Times New Roman" panose="02020603050405020304" pitchFamily="18" charset="0"/>
              </a:rPr>
              <a:t>D</a:t>
            </a:r>
            <a:r>
              <a:rPr lang="en-US" altLang="en-US" dirty="0">
                <a:latin typeface="Garamond" panose="02020404030301010803" pitchFamily="18" charset="0"/>
              </a:rPr>
              <a:t>ifferences between the test results highlight potential problems</a:t>
            </a:r>
          </a:p>
        </p:txBody>
      </p:sp>
      <p:sp>
        <p:nvSpPr>
          <p:cNvPr id="4" name="Slide Number Placeholder 3"/>
          <p:cNvSpPr>
            <a:spLocks noGrp="1"/>
          </p:cNvSpPr>
          <p:nvPr>
            <p:ph type="sldNum" sz="quarter" idx="12"/>
          </p:nvPr>
        </p:nvSpPr>
        <p:spPr/>
        <p:txBody>
          <a:bodyPr/>
          <a:lstStyle/>
          <a:p>
            <a:fld id="{E31375A4-56A4-47D6-9801-1991572033F7}" type="slidenum">
              <a:rPr lang="en-US" smtClean="0"/>
              <a:t>47</a:t>
            </a:fld>
            <a:endParaRPr lang="en-US"/>
          </a:p>
        </p:txBody>
      </p:sp>
      <p:pic>
        <p:nvPicPr>
          <p:cNvPr id="5" name="Picture 4" descr="https://blufiles.storage.live.com/y1pbepK7ediPXCFKM-Kyb_VmVjFr8Fu7IK51UtYrrRuWUbPmmEAPexQt1EXda25l7diFuz0CAJi8ys/CLIPART_OF_26972_SMJPG.jpg?psi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372" y="3314567"/>
            <a:ext cx="3133725"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15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Others</a:t>
            </a:r>
          </a:p>
        </p:txBody>
      </p:sp>
      <p:sp>
        <p:nvSpPr>
          <p:cNvPr id="3" name="Slide Number Placeholder 2"/>
          <p:cNvSpPr>
            <a:spLocks noGrp="1"/>
          </p:cNvSpPr>
          <p:nvPr>
            <p:ph type="sldNum" sz="quarter" idx="12"/>
          </p:nvPr>
        </p:nvSpPr>
        <p:spPr/>
        <p:txBody>
          <a:bodyPr/>
          <a:lstStyle/>
          <a:p>
            <a:fld id="{E31375A4-56A4-47D6-9801-1991572033F7}" type="slidenum">
              <a:rPr lang="en-US" smtClean="0"/>
              <a:t>48</a:t>
            </a:fld>
            <a:endParaRPr lang="en-US"/>
          </a:p>
        </p:txBody>
      </p:sp>
      <p:sp>
        <p:nvSpPr>
          <p:cNvPr id="9" name="Rectangle 8"/>
          <p:cNvSpPr/>
          <p:nvPr/>
        </p:nvSpPr>
        <p:spPr>
          <a:xfrm>
            <a:off x="3470645" y="1560640"/>
            <a:ext cx="2309479" cy="757751"/>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latin typeface="Century Gothic" panose="020B0502020202020204" pitchFamily="34" charset="0"/>
              </a:rPr>
              <a:t>Test Data</a:t>
            </a:r>
          </a:p>
        </p:txBody>
      </p:sp>
      <p:pic>
        <p:nvPicPr>
          <p:cNvPr id="27650" name="Picture 2" descr="http://findicons.com/files/icons/2005/assembly_line_computer/256/kx2_pro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496" y="2120797"/>
            <a:ext cx="1731374" cy="173137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findicons.com/files/icons/2005/assembly_line_computer/256/kx2_pro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818" y="2109219"/>
            <a:ext cx="1731374" cy="1731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353290" y="3632736"/>
            <a:ext cx="2518469" cy="369332"/>
          </a:xfrm>
          <a:prstGeom prst="rect">
            <a:avLst/>
          </a:prstGeom>
          <a:noFill/>
        </p:spPr>
        <p:txBody>
          <a:bodyPr wrap="square" rtlCol="0">
            <a:spAutoFit/>
          </a:bodyPr>
          <a:lstStyle/>
          <a:p>
            <a:pPr algn="ctr"/>
            <a:r>
              <a:rPr lang="en-MY" dirty="0">
                <a:latin typeface="Century Gothic" panose="020B0502020202020204" pitchFamily="34" charset="0"/>
              </a:rPr>
              <a:t>Program Version A</a:t>
            </a:r>
          </a:p>
        </p:txBody>
      </p:sp>
      <p:sp>
        <p:nvSpPr>
          <p:cNvPr id="13" name="TextBox 12"/>
          <p:cNvSpPr txBox="1"/>
          <p:nvPr/>
        </p:nvSpPr>
        <p:spPr>
          <a:xfrm>
            <a:off x="5497695" y="3667505"/>
            <a:ext cx="2518469" cy="369332"/>
          </a:xfrm>
          <a:prstGeom prst="rect">
            <a:avLst/>
          </a:prstGeom>
          <a:noFill/>
        </p:spPr>
        <p:txBody>
          <a:bodyPr wrap="square" rtlCol="0">
            <a:spAutoFit/>
          </a:bodyPr>
          <a:lstStyle/>
          <a:p>
            <a:pPr algn="ctr"/>
            <a:r>
              <a:rPr lang="en-MY" dirty="0">
                <a:latin typeface="Century Gothic" panose="020B0502020202020204" pitchFamily="34" charset="0"/>
              </a:rPr>
              <a:t>Program Version B</a:t>
            </a:r>
          </a:p>
        </p:txBody>
      </p:sp>
      <p:pic>
        <p:nvPicPr>
          <p:cNvPr id="27654" name="Picture 6" descr="http://www.esatic.ci/images/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85" y="3914524"/>
            <a:ext cx="1926318" cy="19263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403299" y="5569764"/>
            <a:ext cx="2518469" cy="369332"/>
          </a:xfrm>
          <a:prstGeom prst="rect">
            <a:avLst/>
          </a:prstGeom>
          <a:noFill/>
        </p:spPr>
        <p:txBody>
          <a:bodyPr wrap="square" rtlCol="0">
            <a:spAutoFit/>
          </a:bodyPr>
          <a:lstStyle/>
          <a:p>
            <a:pPr algn="ctr"/>
            <a:r>
              <a:rPr lang="en-MY" dirty="0">
                <a:latin typeface="Century Gothic" panose="020B0502020202020204" pitchFamily="34" charset="0"/>
              </a:rPr>
              <a:t>Result Comparator</a:t>
            </a:r>
          </a:p>
        </p:txBody>
      </p:sp>
      <p:pic>
        <p:nvPicPr>
          <p:cNvPr id="27656" name="Picture 8" descr="http://www.villageofriverhill.org/wp-content/uploads/2014/08/Repo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921" y="4036837"/>
            <a:ext cx="1929386" cy="192938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746889" y="5555172"/>
            <a:ext cx="2518469" cy="369332"/>
          </a:xfrm>
          <a:prstGeom prst="rect">
            <a:avLst/>
          </a:prstGeom>
          <a:noFill/>
        </p:spPr>
        <p:txBody>
          <a:bodyPr wrap="square" rtlCol="0">
            <a:spAutoFit/>
          </a:bodyPr>
          <a:lstStyle/>
          <a:p>
            <a:pPr algn="ctr"/>
            <a:r>
              <a:rPr lang="en-MY" dirty="0">
                <a:latin typeface="Century Gothic" panose="020B0502020202020204" pitchFamily="34" charset="0"/>
              </a:rPr>
              <a:t>Difference Report</a:t>
            </a:r>
          </a:p>
        </p:txBody>
      </p:sp>
      <p:pic>
        <p:nvPicPr>
          <p:cNvPr id="27658" name="Picture 10" descr="http://www.cliparthut.com/clip-arts/309/curved-arrow-clip-art-30984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59730">
            <a:off x="5605811" y="1916455"/>
            <a:ext cx="934130" cy="4701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cliparthut.com/clip-arts/309/curved-arrow-clip-art-30984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740270" flipH="1">
            <a:off x="2830947" y="1855732"/>
            <a:ext cx="934130" cy="4701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www.cliparthut.com/clip-arts/309/curved-arrow-clip-art-30984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7222635">
            <a:off x="5728348" y="4270560"/>
            <a:ext cx="934130" cy="4701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cliparthut.com/clip-arts/309/curved-arrow-clip-art-30984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4377365" flipH="1">
            <a:off x="2580477" y="4269479"/>
            <a:ext cx="934130" cy="433311"/>
          </a:xfrm>
          <a:prstGeom prst="rect">
            <a:avLst/>
          </a:prstGeom>
          <a:noFill/>
          <a:extLst>
            <a:ext uri="{909E8E84-426E-40DD-AFC4-6F175D3DCCD1}">
              <a14:hiddenFill xmlns:a14="http://schemas.microsoft.com/office/drawing/2010/main">
                <a:solidFill>
                  <a:srgbClr val="FFFFFF"/>
                </a:solidFill>
              </a14:hiddenFill>
            </a:ext>
          </a:extLst>
        </p:spPr>
      </p:pic>
      <p:pic>
        <p:nvPicPr>
          <p:cNvPr id="27660" name="Picture 12" descr="http://www.ribat.edu.sd/website/public/uploads/repository/agt_back_25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944400" y="4925859"/>
            <a:ext cx="761782" cy="52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71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Techniques - Others</a:t>
            </a:r>
          </a:p>
        </p:txBody>
      </p:sp>
      <p:sp>
        <p:nvSpPr>
          <p:cNvPr id="3" name="Content Placeholder 2"/>
          <p:cNvSpPr>
            <a:spLocks noGrp="1"/>
          </p:cNvSpPr>
          <p:nvPr>
            <p:ph idx="1"/>
          </p:nvPr>
        </p:nvSpPr>
        <p:spPr/>
        <p:txBody>
          <a:bodyPr>
            <a:normAutofit/>
          </a:bodyPr>
          <a:lstStyle/>
          <a:p>
            <a:r>
              <a:rPr lang="en-US" altLang="en-US" dirty="0">
                <a:latin typeface="Garamond" panose="02020404030301010803" pitchFamily="18" charset="0"/>
                <a:cs typeface="Times New Roman" panose="02020603050405020304" pitchFamily="18" charset="0"/>
              </a:rPr>
              <a:t>There are other tests that are in a special category, as listed below:</a:t>
            </a:r>
          </a:p>
          <a:p>
            <a:pPr marL="984250" lvl="1" indent="-452438">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Peak load testing </a:t>
            </a:r>
          </a:p>
          <a:p>
            <a:pPr marL="984250" lvl="1" indent="-452438">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Storage testing </a:t>
            </a:r>
          </a:p>
          <a:p>
            <a:pPr marL="984250" lvl="1" indent="-452438">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Procedure testing </a:t>
            </a:r>
          </a:p>
          <a:p>
            <a:pPr marL="984250" lvl="1" indent="-452438">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Recovery testing </a:t>
            </a:r>
          </a:p>
          <a:p>
            <a:pPr marL="984250" lvl="1" indent="-452438">
              <a:buFont typeface="Wingdings" panose="05000000000000000000" pitchFamily="2" charset="2"/>
              <a:buChar char="Ø"/>
            </a:pPr>
            <a:r>
              <a:rPr lang="en-US" altLang="en-US" dirty="0">
                <a:latin typeface="Garamond" panose="02020404030301010803" pitchFamily="18" charset="0"/>
                <a:cs typeface="Times New Roman" panose="02020603050405020304" pitchFamily="18" charset="0"/>
              </a:rPr>
              <a:t>Human Factors testing </a:t>
            </a:r>
          </a:p>
          <a:p>
            <a:pPr marL="984250" lvl="1" indent="-452438">
              <a:buFont typeface="Wingdings" panose="05000000000000000000" pitchFamily="2" charset="2"/>
              <a:buChar char="Ø"/>
            </a:pPr>
            <a:r>
              <a:rPr lang="en-US" altLang="en-US" dirty="0" err="1">
                <a:latin typeface="Garamond" panose="02020404030301010803" pitchFamily="18" charset="0"/>
                <a:cs typeface="Times New Roman" panose="02020603050405020304" pitchFamily="18" charset="0"/>
              </a:rPr>
              <a:t>etc</a:t>
            </a:r>
            <a:endParaRPr lang="en-US" alt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49</a:t>
            </a:fld>
            <a:endParaRPr lang="en-US"/>
          </a:p>
        </p:txBody>
      </p:sp>
    </p:spTree>
    <p:extLst>
      <p:ext uri="{BB962C8B-B14F-4D97-AF65-F5344CB8AC3E}">
        <p14:creationId xmlns:p14="http://schemas.microsoft.com/office/powerpoint/2010/main" val="360842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Introduction</a:t>
            </a:r>
          </a:p>
        </p:txBody>
      </p:sp>
      <p:sp>
        <p:nvSpPr>
          <p:cNvPr id="4" name="Content Placeholder 3"/>
          <p:cNvSpPr>
            <a:spLocks noGrp="1"/>
          </p:cNvSpPr>
          <p:nvPr>
            <p:ph idx="1"/>
          </p:nvPr>
        </p:nvSpPr>
        <p:spPr/>
        <p:txBody>
          <a:bodyPr/>
          <a:lstStyle/>
          <a:p>
            <a:pPr marL="0" indent="0">
              <a:buNone/>
            </a:pPr>
            <a:r>
              <a:rPr lang="en-US" altLang="en-US" dirty="0">
                <a:latin typeface="Garamond" panose="02020404030301010803" pitchFamily="18" charset="0"/>
                <a:cs typeface="Times New Roman" panose="02020603050405020304" pitchFamily="18" charset="0"/>
              </a:rPr>
              <a:t>Main Goals of Testing</a:t>
            </a:r>
          </a:p>
          <a:p>
            <a:r>
              <a:rPr lang="en-US" altLang="en-US" dirty="0">
                <a:latin typeface="Garamond" panose="02020404030301010803" pitchFamily="18" charset="0"/>
                <a:cs typeface="Times New Roman" panose="02020603050405020304" pitchFamily="18" charset="0"/>
              </a:rPr>
              <a:t>To demonstrate to the developer and the customer that the </a:t>
            </a:r>
            <a:r>
              <a:rPr lang="en-US" altLang="en-US" dirty="0">
                <a:solidFill>
                  <a:srgbClr val="FF0000"/>
                </a:solidFill>
                <a:latin typeface="Garamond" panose="02020404030301010803" pitchFamily="18" charset="0"/>
                <a:cs typeface="Times New Roman" panose="02020603050405020304" pitchFamily="18" charset="0"/>
              </a:rPr>
              <a:t>software meets the requirements </a:t>
            </a:r>
          </a:p>
          <a:p>
            <a:pPr>
              <a:buNone/>
            </a:pPr>
            <a:r>
              <a:rPr lang="en-US" altLang="en-US" dirty="0">
                <a:latin typeface="Garamond" panose="02020404030301010803" pitchFamily="18" charset="0"/>
                <a:cs typeface="Times New Roman" panose="02020603050405020304" pitchFamily="18" charset="0"/>
                <a:sym typeface="Wingdings" panose="05000000000000000000" pitchFamily="2" charset="2"/>
              </a:rPr>
              <a:t>	 validation testing</a:t>
            </a:r>
            <a:endParaRPr lang="en-US" altLang="en-US" dirty="0">
              <a:latin typeface="Garamond" panose="02020404030301010803" pitchFamily="18" charset="0"/>
              <a:cs typeface="Times New Roman" panose="02020603050405020304" pitchFamily="18" charset="0"/>
            </a:endParaRPr>
          </a:p>
          <a:p>
            <a:r>
              <a:rPr lang="en-US" altLang="en-US" dirty="0">
                <a:latin typeface="Garamond" panose="02020404030301010803" pitchFamily="18" charset="0"/>
                <a:cs typeface="Times New Roman" panose="02020603050405020304" pitchFamily="18" charset="0"/>
              </a:rPr>
              <a:t>To </a:t>
            </a:r>
            <a:r>
              <a:rPr lang="en-US" altLang="en-US" dirty="0">
                <a:solidFill>
                  <a:srgbClr val="FF0000"/>
                </a:solidFill>
                <a:latin typeface="Garamond" panose="02020404030301010803" pitchFamily="18" charset="0"/>
                <a:cs typeface="Times New Roman" panose="02020603050405020304" pitchFamily="18" charset="0"/>
              </a:rPr>
              <a:t>discover faults or defects </a:t>
            </a:r>
            <a:r>
              <a:rPr lang="en-US" altLang="en-US" dirty="0">
                <a:latin typeface="Garamond" panose="02020404030301010803" pitchFamily="18" charset="0"/>
                <a:cs typeface="Times New Roman" panose="02020603050405020304" pitchFamily="18" charset="0"/>
              </a:rPr>
              <a:t>in the software where the </a:t>
            </a:r>
            <a:r>
              <a:rPr lang="en-US" altLang="en-US" dirty="0" err="1">
                <a:latin typeface="Garamond" panose="02020404030301010803" pitchFamily="18" charset="0"/>
                <a:cs typeface="Times New Roman" panose="02020603050405020304" pitchFamily="18" charset="0"/>
              </a:rPr>
              <a:t>behaviour</a:t>
            </a:r>
            <a:r>
              <a:rPr lang="en-US" altLang="en-US" dirty="0">
                <a:latin typeface="Garamond" panose="02020404030301010803" pitchFamily="18" charset="0"/>
                <a:cs typeface="Times New Roman" panose="02020603050405020304" pitchFamily="18" charset="0"/>
              </a:rPr>
              <a:t> of the software is incorrect, undesirable or does not conform to its specification</a:t>
            </a:r>
          </a:p>
          <a:p>
            <a:pPr>
              <a:buNone/>
            </a:pPr>
            <a:r>
              <a:rPr lang="en-US" altLang="en-US" dirty="0">
                <a:latin typeface="Garamond" panose="02020404030301010803" pitchFamily="18" charset="0"/>
                <a:cs typeface="Times New Roman" panose="02020603050405020304" pitchFamily="18" charset="0"/>
                <a:sym typeface="Wingdings" panose="05000000000000000000" pitchFamily="2" charset="2"/>
              </a:rPr>
              <a:t>	 defect testing</a:t>
            </a:r>
            <a:endParaRPr lang="en-US" altLang="en-US" dirty="0">
              <a:latin typeface="Garamond" panose="02020404030301010803"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t>5</a:t>
            </a:fld>
            <a:endParaRPr lang="en-US"/>
          </a:p>
        </p:txBody>
      </p:sp>
      <p:pic>
        <p:nvPicPr>
          <p:cNvPr id="5" name="Picture 4" descr="http://qatestlab.com/assets/software-testing-company0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7491" y="388891"/>
            <a:ext cx="1925705" cy="148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8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Strategy</a:t>
            </a:r>
          </a:p>
        </p:txBody>
      </p:sp>
      <p:sp>
        <p:nvSpPr>
          <p:cNvPr id="3" name="Content Placeholder 2"/>
          <p:cNvSpPr>
            <a:spLocks noGrp="1"/>
          </p:cNvSpPr>
          <p:nvPr>
            <p:ph idx="1"/>
          </p:nvPr>
        </p:nvSpPr>
        <p:spPr/>
        <p:txBody>
          <a:bodyPr>
            <a:normAutofit/>
          </a:bodyPr>
          <a:lstStyle/>
          <a:p>
            <a:r>
              <a:rPr lang="en-US" altLang="en-US" sz="3200" dirty="0">
                <a:latin typeface="Garamond" panose="02020404030301010803" pitchFamily="18" charset="0"/>
                <a:cs typeface="Times New Roman" panose="02020603050405020304" pitchFamily="18" charset="0"/>
              </a:rPr>
              <a:t>A testing strategy is a </a:t>
            </a:r>
            <a:r>
              <a:rPr lang="en-US" altLang="en-US" sz="3200" dirty="0">
                <a:solidFill>
                  <a:srgbClr val="FF0000"/>
                </a:solidFill>
                <a:latin typeface="Garamond" panose="02020404030301010803" pitchFamily="18" charset="0"/>
                <a:cs typeface="Times New Roman" panose="02020603050405020304" pitchFamily="18" charset="0"/>
              </a:rPr>
              <a:t>general approach to the testing process</a:t>
            </a:r>
            <a:r>
              <a:rPr lang="en-US" altLang="en-US" sz="3200" dirty="0">
                <a:latin typeface="Garamond" panose="02020404030301010803" pitchFamily="18" charset="0"/>
                <a:cs typeface="Times New Roman" panose="02020603050405020304" pitchFamily="18" charset="0"/>
              </a:rPr>
              <a:t>, rather than a method of devising (work out of) particular system or component tests.</a:t>
            </a:r>
            <a:endParaRPr lang="en-MY" altLang="en-US" sz="3200" dirty="0"/>
          </a:p>
        </p:txBody>
      </p:sp>
      <p:sp>
        <p:nvSpPr>
          <p:cNvPr id="4" name="Slide Number Placeholder 3"/>
          <p:cNvSpPr>
            <a:spLocks noGrp="1"/>
          </p:cNvSpPr>
          <p:nvPr>
            <p:ph type="sldNum" sz="quarter" idx="12"/>
          </p:nvPr>
        </p:nvSpPr>
        <p:spPr/>
        <p:txBody>
          <a:bodyPr/>
          <a:lstStyle/>
          <a:p>
            <a:fld id="{E31375A4-56A4-47D6-9801-1991572033F7}" type="slidenum">
              <a:rPr lang="en-US" smtClean="0"/>
              <a:t>50</a:t>
            </a:fld>
            <a:endParaRPr lang="en-US"/>
          </a:p>
        </p:txBody>
      </p:sp>
      <p:pic>
        <p:nvPicPr>
          <p:cNvPr id="6" name="Picture 6" descr="http://blogs.msdn.com/blogfiles/willy-peter_schaub/WindowsLiveWriter/VSTSRangersProjectsMigrationGuidance_9A3C/CLIPART_OF_27038_SMJP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659" y="3503120"/>
            <a:ext cx="2405450" cy="2405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4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Strategy</a:t>
            </a:r>
          </a:p>
        </p:txBody>
      </p:sp>
      <p:sp>
        <p:nvSpPr>
          <p:cNvPr id="4" name="Slide Number Placeholder 3"/>
          <p:cNvSpPr>
            <a:spLocks noGrp="1"/>
          </p:cNvSpPr>
          <p:nvPr>
            <p:ph type="sldNum" sz="quarter" idx="12"/>
          </p:nvPr>
        </p:nvSpPr>
        <p:spPr/>
        <p:txBody>
          <a:bodyPr/>
          <a:lstStyle/>
          <a:p>
            <a:fld id="{E31375A4-56A4-47D6-9801-1991572033F7}" type="slidenum">
              <a:rPr lang="en-US" smtClean="0"/>
              <a:t>51</a:t>
            </a:fld>
            <a:endParaRPr lang="en-US"/>
          </a:p>
        </p:txBody>
      </p:sp>
      <p:pic>
        <p:nvPicPr>
          <p:cNvPr id="5" name="Picture 6" descr="http://blogs.msdn.com/blogfiles/willy-peter_schaub/WindowsLiveWriter/VSTSRangersProjectsMigrationGuidance_9A3C/CLIPART_OF_27038_SMJPG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659" y="3503120"/>
            <a:ext cx="2405450" cy="2405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bwMode="auto">
          <a:xfrm>
            <a:off x="2467018" y="1788469"/>
            <a:ext cx="5541126" cy="17146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marL="180975" lvl="1" eaLnBrk="1" hangingPunct="1">
              <a:defRPr/>
            </a:pPr>
            <a:r>
              <a:rPr lang="en-US" sz="2800" dirty="0">
                <a:latin typeface="Garamond" pitchFamily="18" charset="0"/>
              </a:rPr>
              <a:t>Two Techniques:</a:t>
            </a:r>
          </a:p>
          <a:p>
            <a:pPr marL="1138238" lvl="1" indent="-442913" eaLnBrk="1" hangingPunct="1">
              <a:buFont typeface="Wingdings" pitchFamily="2" charset="2"/>
              <a:buChar char="ü"/>
              <a:defRPr/>
            </a:pPr>
            <a:r>
              <a:rPr lang="en-US" sz="2800" dirty="0">
                <a:latin typeface="Garamond" pitchFamily="18" charset="0"/>
              </a:rPr>
              <a:t>Proactive</a:t>
            </a:r>
          </a:p>
          <a:p>
            <a:pPr marL="1138238" lvl="1" indent="-442913" eaLnBrk="1" hangingPunct="1">
              <a:buFont typeface="Wingdings" pitchFamily="2" charset="2"/>
              <a:buChar char="ü"/>
              <a:defRPr/>
            </a:pPr>
            <a:r>
              <a:rPr lang="en-US" sz="2800" dirty="0">
                <a:latin typeface="Garamond" pitchFamily="18" charset="0"/>
              </a:rPr>
              <a:t>Reactive</a:t>
            </a:r>
          </a:p>
        </p:txBody>
      </p:sp>
    </p:spTree>
    <p:extLst>
      <p:ext uri="{BB962C8B-B14F-4D97-AF65-F5344CB8AC3E}">
        <p14:creationId xmlns:p14="http://schemas.microsoft.com/office/powerpoint/2010/main" val="92647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16" fill="hold" grpId="0" nodeType="clickEffect">
                                  <p:stCondLst>
                                    <p:cond delay="0"/>
                                  </p:stCondLst>
                                  <p:childTnLst>
                                    <p:animEffect transition="out" filter="diamond(in)">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1295400" y="1424038"/>
            <a:ext cx="9601200" cy="4400414"/>
          </a:xfrm>
        </p:spPr>
        <p:txBody>
          <a:bodyPr>
            <a:normAutofit fontScale="92500" lnSpcReduction="20000"/>
          </a:bodyPr>
          <a:lstStyle/>
          <a:p>
            <a:pPr marL="0" indent="0" algn="just">
              <a:buNone/>
            </a:pPr>
            <a:r>
              <a:rPr lang="en-US" dirty="0"/>
              <a:t>You have successfully developed an online e-commerce website which sells Malaysia handicrafts to all over the world. Your customer (owner of the website) requested to test the website before it is published. He also requested to ensure the reliability of the website in view of thousands of potential users from all over the world. </a:t>
            </a:r>
          </a:p>
          <a:p>
            <a:pPr marL="0" indent="0" algn="just">
              <a:buNone/>
            </a:pPr>
            <a:endParaRPr lang="en-US" dirty="0"/>
          </a:p>
          <a:p>
            <a:pPr marL="0" indent="0" algn="just">
              <a:buNone/>
            </a:pPr>
            <a:r>
              <a:rPr lang="en-US" dirty="0"/>
              <a:t>Suggest </a:t>
            </a:r>
            <a:r>
              <a:rPr lang="en-US" b="1" dirty="0"/>
              <a:t>TWO (2)</a:t>
            </a:r>
            <a:r>
              <a:rPr lang="en-US" dirty="0"/>
              <a:t> testing techniques to fulfill the customer’s requirements.</a:t>
            </a:r>
            <a:r>
              <a:rPr lang="en-MY" dirty="0"/>
              <a:t> </a:t>
            </a:r>
          </a:p>
          <a:p>
            <a:pPr marL="0" indent="0" algn="just">
              <a:buNone/>
            </a:pPr>
            <a:r>
              <a:rPr lang="en-MY" dirty="0"/>
              <a:t>-acceptance testing</a:t>
            </a:r>
          </a:p>
          <a:p>
            <a:pPr marL="0" indent="0" algn="just">
              <a:buNone/>
            </a:pPr>
            <a:r>
              <a:rPr lang="en-US" dirty="0"/>
              <a:t>- Stress testing</a:t>
            </a:r>
          </a:p>
        </p:txBody>
      </p:sp>
      <p:sp>
        <p:nvSpPr>
          <p:cNvPr id="4" name="Slide Number Placeholder 3"/>
          <p:cNvSpPr>
            <a:spLocks noGrp="1"/>
          </p:cNvSpPr>
          <p:nvPr>
            <p:ph type="sldNum" sz="quarter" idx="12"/>
          </p:nvPr>
        </p:nvSpPr>
        <p:spPr/>
        <p:txBody>
          <a:bodyPr/>
          <a:lstStyle/>
          <a:p>
            <a:fld id="{E31375A4-56A4-47D6-9801-1991572033F7}" type="slidenum">
              <a:rPr lang="en-US" smtClean="0"/>
              <a:t>52</a:t>
            </a:fld>
            <a:endParaRPr lang="en-US"/>
          </a:p>
        </p:txBody>
      </p:sp>
    </p:spTree>
    <p:extLst>
      <p:ext uri="{BB962C8B-B14F-4D97-AF65-F5344CB8AC3E}">
        <p14:creationId xmlns:p14="http://schemas.microsoft.com/office/powerpoint/2010/main" val="33750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 Case Design and Planning</a:t>
            </a:r>
          </a:p>
        </p:txBody>
      </p:sp>
      <p:sp>
        <p:nvSpPr>
          <p:cNvPr id="3" name="Text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348555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 Case Design &amp; Planning</a:t>
            </a:r>
          </a:p>
        </p:txBody>
      </p:sp>
      <p:sp>
        <p:nvSpPr>
          <p:cNvPr id="3" name="Content Placeholder 2"/>
          <p:cNvSpPr>
            <a:spLocks noGrp="1"/>
          </p:cNvSpPr>
          <p:nvPr>
            <p:ph idx="1"/>
          </p:nvPr>
        </p:nvSpPr>
        <p:spPr>
          <a:xfrm>
            <a:off x="1295400" y="1390786"/>
            <a:ext cx="9601200" cy="4898893"/>
          </a:xfrm>
        </p:spPr>
        <p:txBody>
          <a:bodyPr>
            <a:normAutofit fontScale="92500" lnSpcReduction="10000"/>
          </a:bodyPr>
          <a:lstStyle/>
          <a:p>
            <a:r>
              <a:rPr lang="en-US" altLang="en-US" dirty="0">
                <a:latin typeface="Garamond" panose="02020404030301010803" pitchFamily="18" charset="0"/>
                <a:cs typeface="Times New Roman" panose="02020603050405020304" pitchFamily="18" charset="0"/>
              </a:rPr>
              <a:t>Test planning is concerned with setting out </a:t>
            </a:r>
            <a:r>
              <a:rPr lang="en-US" altLang="en-US" dirty="0">
                <a:solidFill>
                  <a:srgbClr val="C00000"/>
                </a:solidFill>
                <a:latin typeface="Garamond" panose="02020404030301010803" pitchFamily="18" charset="0"/>
                <a:cs typeface="Times New Roman" panose="02020603050405020304" pitchFamily="18" charset="0"/>
              </a:rPr>
              <a:t>standards </a:t>
            </a:r>
            <a:r>
              <a:rPr lang="en-US" altLang="en-US" dirty="0">
                <a:latin typeface="Garamond" panose="02020404030301010803" pitchFamily="18" charset="0"/>
                <a:cs typeface="Times New Roman" panose="02020603050405020304" pitchFamily="18" charset="0"/>
              </a:rPr>
              <a:t>for the testing process rather than describing product tests</a:t>
            </a:r>
            <a:r>
              <a:rPr lang="en-US" altLang="en-US" dirty="0"/>
              <a:t> </a:t>
            </a:r>
          </a:p>
          <a:p>
            <a:r>
              <a:rPr lang="en-US" altLang="en-US" dirty="0">
                <a:latin typeface="Garamond" panose="02020404030301010803" pitchFamily="18" charset="0"/>
                <a:cs typeface="Times New Roman" panose="02020603050405020304" pitchFamily="18" charset="0"/>
              </a:rPr>
              <a:t>In order to yield a useful testing result, a test plan should be produced. The </a:t>
            </a:r>
            <a:r>
              <a:rPr lang="en-US" altLang="en-US" dirty="0">
                <a:solidFill>
                  <a:srgbClr val="C00000"/>
                </a:solidFill>
                <a:latin typeface="Garamond" panose="02020404030301010803" pitchFamily="18" charset="0"/>
                <a:cs typeface="Times New Roman" panose="02020603050405020304" pitchFamily="18" charset="0"/>
              </a:rPr>
              <a:t>contents of the test plan </a:t>
            </a:r>
            <a:r>
              <a:rPr lang="en-US" altLang="en-US" dirty="0">
                <a:latin typeface="Garamond" panose="02020404030301010803" pitchFamily="18" charset="0"/>
                <a:cs typeface="Times New Roman" panose="02020603050405020304" pitchFamily="18" charset="0"/>
              </a:rPr>
              <a:t>may include: -</a:t>
            </a:r>
          </a:p>
          <a:p>
            <a:pPr marL="808038" lvl="1" indent="-363538">
              <a:buFont typeface="Wingdings" panose="05000000000000000000" pitchFamily="2" charset="2"/>
              <a:buChar char="Ø"/>
            </a:pPr>
            <a:r>
              <a:rPr lang="en-US" altLang="en-US" b="1" dirty="0">
                <a:latin typeface="Garamond" panose="02020404030301010803" pitchFamily="18" charset="0"/>
              </a:rPr>
              <a:t>The testing process</a:t>
            </a:r>
          </a:p>
          <a:p>
            <a:pPr marL="808038" lvl="1" indent="-363538">
              <a:buFont typeface="Wingdings" panose="05000000000000000000" pitchFamily="2" charset="2"/>
              <a:buChar char="Ø"/>
            </a:pPr>
            <a:r>
              <a:rPr lang="en-US" altLang="en-US" b="1" dirty="0">
                <a:latin typeface="Garamond" panose="02020404030301010803" pitchFamily="18" charset="0"/>
              </a:rPr>
              <a:t>Requirement traceability </a:t>
            </a:r>
          </a:p>
          <a:p>
            <a:pPr marL="808038" lvl="1" indent="-363538">
              <a:buFont typeface="Wingdings" panose="05000000000000000000" pitchFamily="2" charset="2"/>
              <a:buChar char="Ø"/>
            </a:pPr>
            <a:r>
              <a:rPr lang="en-US" altLang="en-US" b="1" dirty="0">
                <a:latin typeface="Garamond" panose="02020404030301010803" pitchFamily="18" charset="0"/>
              </a:rPr>
              <a:t>Tested items </a:t>
            </a:r>
          </a:p>
          <a:p>
            <a:pPr marL="808038" lvl="1" indent="-363538">
              <a:buFont typeface="Wingdings" panose="05000000000000000000" pitchFamily="2" charset="2"/>
              <a:buChar char="Ø"/>
            </a:pPr>
            <a:r>
              <a:rPr lang="en-US" altLang="en-US" b="1" dirty="0">
                <a:latin typeface="Garamond" panose="02020404030301010803" pitchFamily="18" charset="0"/>
              </a:rPr>
              <a:t>Testing schedule </a:t>
            </a:r>
          </a:p>
          <a:p>
            <a:pPr marL="808038" lvl="1" indent="-363538">
              <a:buFont typeface="Wingdings" panose="05000000000000000000" pitchFamily="2" charset="2"/>
              <a:buChar char="Ø"/>
            </a:pPr>
            <a:r>
              <a:rPr lang="en-US" altLang="en-US" b="1" dirty="0">
                <a:latin typeface="Garamond" panose="02020404030301010803" pitchFamily="18" charset="0"/>
              </a:rPr>
              <a:t>Testing recording procedures(example)</a:t>
            </a:r>
          </a:p>
          <a:p>
            <a:pPr marL="808038" lvl="1" indent="-363538">
              <a:buFont typeface="Wingdings" panose="05000000000000000000" pitchFamily="2" charset="2"/>
              <a:buChar char="Ø"/>
            </a:pPr>
            <a:r>
              <a:rPr lang="en-US" altLang="en-US" b="1" dirty="0">
                <a:latin typeface="Garamond" panose="02020404030301010803" pitchFamily="18" charset="0"/>
              </a:rPr>
              <a:t>Hardware &amp; software requirements </a:t>
            </a:r>
          </a:p>
          <a:p>
            <a:pPr marL="808038" lvl="1" indent="-363538">
              <a:buFont typeface="Wingdings" panose="05000000000000000000" pitchFamily="2" charset="2"/>
              <a:buChar char="Ø"/>
            </a:pPr>
            <a:r>
              <a:rPr lang="en-US" altLang="en-US" b="1" dirty="0">
                <a:latin typeface="Garamond" panose="02020404030301010803" pitchFamily="18" charset="0"/>
              </a:rPr>
              <a:t>Constraints </a:t>
            </a:r>
            <a:endParaRPr lang="en-US" altLang="en-US" b="1" dirty="0"/>
          </a:p>
          <a:p>
            <a:endParaRPr lang="en-US" altLang="en-US" dirty="0"/>
          </a:p>
          <a:p>
            <a:endParaRPr lang="en-MY" dirty="0"/>
          </a:p>
        </p:txBody>
      </p:sp>
      <p:sp>
        <p:nvSpPr>
          <p:cNvPr id="4" name="Slide Number Placeholder 3"/>
          <p:cNvSpPr>
            <a:spLocks noGrp="1"/>
          </p:cNvSpPr>
          <p:nvPr>
            <p:ph type="sldNum" sz="quarter" idx="12"/>
          </p:nvPr>
        </p:nvSpPr>
        <p:spPr/>
        <p:txBody>
          <a:bodyPr/>
          <a:lstStyle/>
          <a:p>
            <a:fld id="{E31375A4-56A4-47D6-9801-1991572033F7}" type="slidenum">
              <a:rPr lang="en-US" smtClean="0"/>
              <a:t>54</a:t>
            </a:fld>
            <a:endParaRPr lang="en-US"/>
          </a:p>
        </p:txBody>
      </p:sp>
      <p:pic>
        <p:nvPicPr>
          <p:cNvPr id="5"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8523" y="4421190"/>
            <a:ext cx="1619250" cy="16192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1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8909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B28629C-1D68-4139-93BA-F21A22B8CE04}" type="slidenum">
              <a:rPr lang="en-US" altLang="en-US" sz="1400"/>
              <a:pPr>
                <a:spcBef>
                  <a:spcPct val="0"/>
                </a:spcBef>
                <a:buClrTx/>
                <a:buSzTx/>
                <a:buFontTx/>
                <a:buNone/>
              </a:pPr>
              <a:t>55</a:t>
            </a:fld>
            <a:endParaRPr lang="en-US" altLang="en-US" sz="1400"/>
          </a:p>
        </p:txBody>
      </p:sp>
      <p:sp>
        <p:nvSpPr>
          <p:cNvPr id="89092"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89093"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5" name="Rectangle 6"/>
          <p:cNvSpPr>
            <a:spLocks noChangeArrowheads="1"/>
          </p:cNvSpPr>
          <p:nvPr/>
        </p:nvSpPr>
        <p:spPr bwMode="auto">
          <a:xfrm>
            <a:off x="4562475" y="2260600"/>
            <a:ext cx="28971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500">
                <a:latin typeface="Garamond" panose="02020404030301010803" pitchFamily="18" charset="0"/>
              </a:rPr>
              <a:t>1. The testing process</a:t>
            </a:r>
            <a:endParaRPr lang="en-MY" altLang="en-US" sz="2500"/>
          </a:p>
        </p:txBody>
      </p:sp>
      <p:sp>
        <p:nvSpPr>
          <p:cNvPr id="8" name="Rounded Rectangle 7"/>
          <p:cNvSpPr/>
          <p:nvPr/>
        </p:nvSpPr>
        <p:spPr bwMode="auto">
          <a:xfrm>
            <a:off x="4927601" y="2844801"/>
            <a:ext cx="3286125" cy="211772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marL="180975" lvl="1">
              <a:buFont typeface="Wingdings" pitchFamily="2" charset="2"/>
              <a:buChar char="ü"/>
              <a:defRPr/>
            </a:pPr>
            <a:r>
              <a:rPr lang="en-US" sz="2300" dirty="0">
                <a:solidFill>
                  <a:srgbClr val="000000"/>
                </a:solidFill>
                <a:latin typeface="Garamond" pitchFamily="18" charset="0"/>
              </a:rPr>
              <a:t>Unit Testing </a:t>
            </a:r>
          </a:p>
          <a:p>
            <a:pPr marL="180975" lvl="1">
              <a:buFont typeface="Wingdings" pitchFamily="2" charset="2"/>
              <a:buChar char="ü"/>
              <a:defRPr/>
            </a:pPr>
            <a:r>
              <a:rPr lang="en-US" sz="2300" dirty="0">
                <a:solidFill>
                  <a:srgbClr val="000000"/>
                </a:solidFill>
                <a:latin typeface="Garamond" pitchFamily="18" charset="0"/>
              </a:rPr>
              <a:t>Module Testing </a:t>
            </a:r>
          </a:p>
          <a:p>
            <a:pPr marL="180975" lvl="1">
              <a:buFont typeface="Wingdings" pitchFamily="2" charset="2"/>
              <a:buChar char="ü"/>
              <a:defRPr/>
            </a:pPr>
            <a:r>
              <a:rPr lang="en-US" sz="2300" dirty="0">
                <a:solidFill>
                  <a:srgbClr val="000000"/>
                </a:solidFill>
                <a:latin typeface="Garamond" pitchFamily="18" charset="0"/>
              </a:rPr>
              <a:t>Sub-system Testing </a:t>
            </a:r>
          </a:p>
          <a:p>
            <a:pPr marL="180975" lvl="1">
              <a:buFont typeface="Wingdings" pitchFamily="2" charset="2"/>
              <a:buChar char="ü"/>
              <a:defRPr/>
            </a:pPr>
            <a:r>
              <a:rPr lang="en-US" sz="2300" dirty="0">
                <a:solidFill>
                  <a:srgbClr val="000000"/>
                </a:solidFill>
                <a:latin typeface="Garamond" pitchFamily="18" charset="0"/>
              </a:rPr>
              <a:t>System Testing </a:t>
            </a:r>
          </a:p>
          <a:p>
            <a:pPr marL="180975" lvl="1">
              <a:buFont typeface="Wingdings" pitchFamily="2" charset="2"/>
              <a:buChar char="ü"/>
              <a:defRPr/>
            </a:pPr>
            <a:r>
              <a:rPr lang="en-US" sz="2300" dirty="0">
                <a:solidFill>
                  <a:srgbClr val="000000"/>
                </a:solidFill>
                <a:latin typeface="Garamond" pitchFamily="18" charset="0"/>
              </a:rPr>
              <a:t>Acceptance Testing</a:t>
            </a:r>
          </a:p>
        </p:txBody>
      </p:sp>
    </p:spTree>
    <p:extLst>
      <p:ext uri="{BB962C8B-B14F-4D97-AF65-F5344CB8AC3E}">
        <p14:creationId xmlns:p14="http://schemas.microsoft.com/office/powerpoint/2010/main" val="107647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011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5DBE24A-C443-4665-8067-FB2366185F34}" type="slidenum">
              <a:rPr lang="en-US" altLang="en-US" sz="1400"/>
              <a:pPr>
                <a:spcBef>
                  <a:spcPct val="0"/>
                </a:spcBef>
                <a:buClrTx/>
                <a:buSzTx/>
                <a:buFontTx/>
                <a:buNone/>
              </a:pPr>
              <a:t>56</a:t>
            </a:fld>
            <a:endParaRPr lang="en-US" altLang="en-US" sz="1400"/>
          </a:p>
        </p:txBody>
      </p:sp>
      <p:sp>
        <p:nvSpPr>
          <p:cNvPr id="90116"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0117"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Rectangle 6"/>
          <p:cNvSpPr>
            <a:spLocks noChangeArrowheads="1"/>
          </p:cNvSpPr>
          <p:nvPr/>
        </p:nvSpPr>
        <p:spPr bwMode="auto">
          <a:xfrm>
            <a:off x="4562475" y="2260601"/>
            <a:ext cx="37417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dirty="0">
                <a:latin typeface="Garamond" panose="02020404030301010803" pitchFamily="18" charset="0"/>
              </a:rPr>
              <a:t>The testing process</a:t>
            </a:r>
            <a:endParaRPr lang="en-MY" altLang="en-US" sz="2500" dirty="0">
              <a:latin typeface="Garamond" panose="02020404030301010803" pitchFamily="18" charset="0"/>
            </a:endParaRPr>
          </a:p>
          <a:p>
            <a:pPr eaLnBrk="1" hangingPunct="1">
              <a:spcBef>
                <a:spcPct val="0"/>
              </a:spcBef>
              <a:buClrTx/>
              <a:buSzTx/>
              <a:buFontTx/>
              <a:buAutoNum type="arabicPeriod"/>
            </a:pPr>
            <a:r>
              <a:rPr lang="en-US" altLang="en-US" sz="2500" dirty="0">
                <a:latin typeface="Garamond" panose="02020404030301010803" pitchFamily="18" charset="0"/>
              </a:rPr>
              <a:t>Requirement Traceability</a:t>
            </a:r>
          </a:p>
        </p:txBody>
      </p:sp>
      <p:sp>
        <p:nvSpPr>
          <p:cNvPr id="8" name="Rounded Rectangle 7"/>
          <p:cNvSpPr/>
          <p:nvPr/>
        </p:nvSpPr>
        <p:spPr bwMode="auto">
          <a:xfrm>
            <a:off x="5073650" y="3209925"/>
            <a:ext cx="4491038" cy="11684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marL="180975" lvl="1">
              <a:buFont typeface="Wingdings" pitchFamily="2" charset="2"/>
              <a:buChar char="ü"/>
              <a:defRPr/>
            </a:pPr>
            <a:r>
              <a:rPr lang="en-US" sz="2400" dirty="0">
                <a:latin typeface="Garamond" pitchFamily="18" charset="0"/>
              </a:rPr>
              <a:t>Unit Testing  - SRS item x</a:t>
            </a:r>
          </a:p>
          <a:p>
            <a:pPr marL="180975" lvl="1">
              <a:buFont typeface="Wingdings" pitchFamily="2" charset="2"/>
              <a:buChar char="ü"/>
              <a:defRPr/>
            </a:pPr>
            <a:r>
              <a:rPr lang="en-US" sz="2400" dirty="0">
                <a:latin typeface="Garamond" pitchFamily="18" charset="0"/>
              </a:rPr>
              <a:t>Module Testing  - SRS item y</a:t>
            </a:r>
          </a:p>
        </p:txBody>
      </p:sp>
    </p:spTree>
    <p:extLst>
      <p:ext uri="{BB962C8B-B14F-4D97-AF65-F5344CB8AC3E}">
        <p14:creationId xmlns:p14="http://schemas.microsoft.com/office/powerpoint/2010/main" val="17654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113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25300896-8B25-4813-8761-255D3E9B1D5B}" type="slidenum">
              <a:rPr lang="en-US" altLang="en-US" sz="1400"/>
              <a:pPr>
                <a:spcBef>
                  <a:spcPct val="0"/>
                </a:spcBef>
                <a:buClrTx/>
                <a:buSzTx/>
                <a:buFontTx/>
                <a:buNone/>
              </a:pPr>
              <a:t>57</a:t>
            </a:fld>
            <a:endParaRPr lang="en-US" altLang="en-US" sz="1400"/>
          </a:p>
        </p:txBody>
      </p:sp>
      <p:sp>
        <p:nvSpPr>
          <p:cNvPr id="91140"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1141"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3" name="Rectangle 6"/>
          <p:cNvSpPr>
            <a:spLocks noChangeArrowheads="1"/>
          </p:cNvSpPr>
          <p:nvPr/>
        </p:nvSpPr>
        <p:spPr bwMode="auto">
          <a:xfrm>
            <a:off x="4562475" y="2260600"/>
            <a:ext cx="3652838"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a:latin typeface="Garamond" panose="02020404030301010803" pitchFamily="18" charset="0"/>
              </a:rPr>
              <a:t>The testing process</a:t>
            </a:r>
            <a:endParaRPr lang="en-MY" altLang="en-US" sz="2500">
              <a:latin typeface="Garamond" panose="02020404030301010803" pitchFamily="18" charset="0"/>
            </a:endParaRPr>
          </a:p>
          <a:p>
            <a:pPr eaLnBrk="1" hangingPunct="1">
              <a:spcBef>
                <a:spcPct val="0"/>
              </a:spcBef>
              <a:buClrTx/>
              <a:buSzTx/>
              <a:buFontTx/>
              <a:buAutoNum type="arabicPeriod"/>
            </a:pPr>
            <a:r>
              <a:rPr lang="en-US" altLang="en-US" sz="2500">
                <a:latin typeface="Garamond" panose="02020404030301010803" pitchFamily="18" charset="0"/>
              </a:rPr>
              <a:t>Requirement traceability</a:t>
            </a:r>
          </a:p>
          <a:p>
            <a:pPr eaLnBrk="1" hangingPunct="1">
              <a:spcBef>
                <a:spcPct val="0"/>
              </a:spcBef>
              <a:buClrTx/>
              <a:buSzTx/>
              <a:buFontTx/>
              <a:buAutoNum type="arabicPeriod"/>
            </a:pPr>
            <a:r>
              <a:rPr lang="en-US" altLang="en-US" sz="2500">
                <a:latin typeface="Garamond" panose="02020404030301010803" pitchFamily="18" charset="0"/>
              </a:rPr>
              <a:t>Tested items </a:t>
            </a:r>
          </a:p>
        </p:txBody>
      </p:sp>
      <p:sp>
        <p:nvSpPr>
          <p:cNvPr id="8" name="Rounded Rectangle 7"/>
          <p:cNvSpPr/>
          <p:nvPr/>
        </p:nvSpPr>
        <p:spPr bwMode="auto">
          <a:xfrm>
            <a:off x="5146675" y="3538539"/>
            <a:ext cx="3359150" cy="14239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marL="180975" lvl="1">
              <a:buFont typeface="Wingdings" pitchFamily="2" charset="2"/>
              <a:buChar char="ü"/>
              <a:defRPr/>
            </a:pPr>
            <a:r>
              <a:rPr lang="en-US" sz="2400" dirty="0">
                <a:latin typeface="Garamond" pitchFamily="18" charset="0"/>
              </a:rPr>
              <a:t>Program Modules</a:t>
            </a:r>
          </a:p>
          <a:p>
            <a:pPr marL="180975" lvl="1">
              <a:buFont typeface="Wingdings" pitchFamily="2" charset="2"/>
              <a:buChar char="ü"/>
              <a:defRPr/>
            </a:pPr>
            <a:r>
              <a:rPr lang="en-US" sz="2400" dirty="0">
                <a:latin typeface="Garamond" pitchFamily="18" charset="0"/>
              </a:rPr>
              <a:t>User Procedures</a:t>
            </a:r>
          </a:p>
          <a:p>
            <a:pPr marL="180975" lvl="1">
              <a:buFont typeface="Wingdings" pitchFamily="2" charset="2"/>
              <a:buChar char="ü"/>
              <a:defRPr/>
            </a:pPr>
            <a:r>
              <a:rPr lang="en-US" sz="2400" dirty="0">
                <a:latin typeface="Garamond" pitchFamily="18" charset="0"/>
              </a:rPr>
              <a:t>Operator Procedures</a:t>
            </a:r>
          </a:p>
        </p:txBody>
      </p:sp>
    </p:spTree>
    <p:extLst>
      <p:ext uri="{BB962C8B-B14F-4D97-AF65-F5344CB8AC3E}">
        <p14:creationId xmlns:p14="http://schemas.microsoft.com/office/powerpoint/2010/main" val="14544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2163"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B51DDABD-5BCF-4E13-9C90-E2E35D89BDEE}" type="slidenum">
              <a:rPr lang="en-US" altLang="en-US" sz="1400"/>
              <a:pPr>
                <a:spcBef>
                  <a:spcPct val="0"/>
                </a:spcBef>
                <a:buClrTx/>
                <a:buSzTx/>
                <a:buFontTx/>
                <a:buNone/>
              </a:pPr>
              <a:t>58</a:t>
            </a:fld>
            <a:endParaRPr lang="en-US" altLang="en-US" sz="1400"/>
          </a:p>
        </p:txBody>
      </p:sp>
      <p:sp>
        <p:nvSpPr>
          <p:cNvPr id="92164"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2165"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Rectangle 6"/>
          <p:cNvSpPr>
            <a:spLocks noChangeArrowheads="1"/>
          </p:cNvSpPr>
          <p:nvPr/>
        </p:nvSpPr>
        <p:spPr bwMode="auto">
          <a:xfrm>
            <a:off x="4562475" y="2260600"/>
            <a:ext cx="36528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a:latin typeface="Garamond" panose="02020404030301010803" pitchFamily="18" charset="0"/>
              </a:rPr>
              <a:t>The testing process</a:t>
            </a:r>
            <a:endParaRPr lang="en-MY" altLang="en-US" sz="2500">
              <a:latin typeface="Garamond" panose="02020404030301010803" pitchFamily="18" charset="0"/>
            </a:endParaRPr>
          </a:p>
          <a:p>
            <a:pPr eaLnBrk="1" hangingPunct="1">
              <a:spcBef>
                <a:spcPct val="0"/>
              </a:spcBef>
              <a:buClrTx/>
              <a:buSzTx/>
              <a:buFontTx/>
              <a:buAutoNum type="arabicPeriod"/>
            </a:pPr>
            <a:r>
              <a:rPr lang="en-US" altLang="en-US" sz="2500">
                <a:latin typeface="Garamond" panose="02020404030301010803" pitchFamily="18" charset="0"/>
              </a:rPr>
              <a:t>Requirement traceability</a:t>
            </a:r>
          </a:p>
          <a:p>
            <a:pPr eaLnBrk="1" hangingPunct="1">
              <a:spcBef>
                <a:spcPct val="0"/>
              </a:spcBef>
              <a:buClrTx/>
              <a:buSzTx/>
              <a:buFontTx/>
              <a:buAutoNum type="arabicPeriod"/>
            </a:pPr>
            <a:r>
              <a:rPr lang="en-US" altLang="en-US" sz="2500">
                <a:latin typeface="Garamond" panose="02020404030301010803" pitchFamily="18" charset="0"/>
              </a:rPr>
              <a:t>Tested items </a:t>
            </a:r>
          </a:p>
          <a:p>
            <a:pPr eaLnBrk="1" hangingPunct="1">
              <a:spcBef>
                <a:spcPct val="0"/>
              </a:spcBef>
              <a:buClrTx/>
              <a:buSzTx/>
              <a:buFontTx/>
              <a:buAutoNum type="arabicPeriod"/>
            </a:pPr>
            <a:r>
              <a:rPr lang="en-US" altLang="en-US" sz="2500">
                <a:latin typeface="Garamond" panose="02020404030301010803" pitchFamily="18" charset="0"/>
              </a:rPr>
              <a:t>Testing Schedule</a:t>
            </a:r>
          </a:p>
        </p:txBody>
      </p:sp>
      <p:sp>
        <p:nvSpPr>
          <p:cNvPr id="8" name="Rounded Rectangle 7"/>
          <p:cNvSpPr/>
          <p:nvPr/>
        </p:nvSpPr>
        <p:spPr bwMode="auto">
          <a:xfrm>
            <a:off x="5146675" y="3976689"/>
            <a:ext cx="3359150" cy="14239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marL="360363" lvl="1" indent="-179388">
              <a:buFont typeface="Wingdings" pitchFamily="2" charset="2"/>
              <a:buChar char="ü"/>
              <a:defRPr/>
            </a:pPr>
            <a:r>
              <a:rPr lang="en-US" sz="2400" dirty="0">
                <a:latin typeface="Garamond" pitchFamily="18" charset="0"/>
              </a:rPr>
              <a:t>Gantt Chart on the schedule to test each item</a:t>
            </a:r>
          </a:p>
        </p:txBody>
      </p:sp>
    </p:spTree>
    <p:extLst>
      <p:ext uri="{BB962C8B-B14F-4D97-AF65-F5344CB8AC3E}">
        <p14:creationId xmlns:p14="http://schemas.microsoft.com/office/powerpoint/2010/main" val="161408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318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FD19EAB-6DB5-49FE-9406-221555414A44}" type="slidenum">
              <a:rPr lang="en-US" altLang="en-US" sz="1400"/>
              <a:pPr>
                <a:spcBef>
                  <a:spcPct val="0"/>
                </a:spcBef>
                <a:buClrTx/>
                <a:buSzTx/>
                <a:buFontTx/>
                <a:buNone/>
              </a:pPr>
              <a:t>59</a:t>
            </a:fld>
            <a:endParaRPr lang="en-US" altLang="en-US" sz="1400"/>
          </a:p>
        </p:txBody>
      </p:sp>
      <p:sp>
        <p:nvSpPr>
          <p:cNvPr id="93188"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3189"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1" name="Rectangle 6"/>
          <p:cNvSpPr>
            <a:spLocks noChangeArrowheads="1"/>
          </p:cNvSpPr>
          <p:nvPr/>
        </p:nvSpPr>
        <p:spPr bwMode="auto">
          <a:xfrm>
            <a:off x="4562476" y="2260600"/>
            <a:ext cx="548481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a:latin typeface="Garamond" panose="02020404030301010803" pitchFamily="18" charset="0"/>
              </a:rPr>
              <a:t>The testing process</a:t>
            </a:r>
            <a:endParaRPr lang="en-MY" altLang="en-US" sz="2500">
              <a:latin typeface="Garamond" panose="02020404030301010803" pitchFamily="18" charset="0"/>
            </a:endParaRPr>
          </a:p>
          <a:p>
            <a:pPr eaLnBrk="1" hangingPunct="1">
              <a:spcBef>
                <a:spcPct val="0"/>
              </a:spcBef>
              <a:buClrTx/>
              <a:buSzTx/>
              <a:buFontTx/>
              <a:buAutoNum type="arabicPeriod"/>
            </a:pPr>
            <a:r>
              <a:rPr lang="en-US" altLang="en-US" sz="2500">
                <a:latin typeface="Garamond" panose="02020404030301010803" pitchFamily="18" charset="0"/>
              </a:rPr>
              <a:t>Requirement traceability</a:t>
            </a:r>
          </a:p>
          <a:p>
            <a:pPr eaLnBrk="1" hangingPunct="1">
              <a:spcBef>
                <a:spcPct val="0"/>
              </a:spcBef>
              <a:buClrTx/>
              <a:buSzTx/>
              <a:buFontTx/>
              <a:buAutoNum type="arabicPeriod"/>
            </a:pPr>
            <a:r>
              <a:rPr lang="en-US" altLang="en-US" sz="2500">
                <a:latin typeface="Garamond" panose="02020404030301010803" pitchFamily="18" charset="0"/>
              </a:rPr>
              <a:t>Tested items </a:t>
            </a:r>
          </a:p>
          <a:p>
            <a:pPr eaLnBrk="1" hangingPunct="1">
              <a:spcBef>
                <a:spcPct val="0"/>
              </a:spcBef>
              <a:buClrTx/>
              <a:buSzTx/>
              <a:buFontTx/>
              <a:buAutoNum type="arabicPeriod"/>
            </a:pPr>
            <a:r>
              <a:rPr lang="en-US" altLang="en-US" sz="2500">
                <a:latin typeface="Garamond" panose="02020404030301010803" pitchFamily="18" charset="0"/>
              </a:rPr>
              <a:t>Testing Schedule</a:t>
            </a:r>
          </a:p>
          <a:p>
            <a:pPr eaLnBrk="1" hangingPunct="1">
              <a:spcBef>
                <a:spcPct val="0"/>
              </a:spcBef>
              <a:buClrTx/>
              <a:buSzTx/>
              <a:buFontTx/>
              <a:buAutoNum type="arabicPeriod"/>
            </a:pPr>
            <a:r>
              <a:rPr lang="en-US" altLang="en-US" sz="2500">
                <a:latin typeface="Garamond" panose="02020404030301010803" pitchFamily="18" charset="0"/>
              </a:rPr>
              <a:t>Testing recording procedures(example)</a:t>
            </a:r>
          </a:p>
          <a:p>
            <a:pPr eaLnBrk="1" hangingPunct="1">
              <a:spcBef>
                <a:spcPct val="0"/>
              </a:spcBef>
              <a:buClrTx/>
              <a:buSzTx/>
              <a:buFontTx/>
              <a:buAutoNum type="arabicPeriod"/>
            </a:pPr>
            <a:endParaRPr lang="en-US" altLang="en-US" sz="2500">
              <a:latin typeface="Garamond" panose="02020404030301010803" pitchFamily="18" charset="0"/>
            </a:endParaRPr>
          </a:p>
        </p:txBody>
      </p:sp>
    </p:spTree>
    <p:extLst>
      <p:ext uri="{BB962C8B-B14F-4D97-AF65-F5344CB8AC3E}">
        <p14:creationId xmlns:p14="http://schemas.microsoft.com/office/powerpoint/2010/main" val="2715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MY" dirty="0"/>
              <a:t>Introduction – Stages in Testing Process</a:t>
            </a:r>
          </a:p>
        </p:txBody>
      </p:sp>
      <p:sp>
        <p:nvSpPr>
          <p:cNvPr id="4" name="Content Placeholder 3"/>
          <p:cNvSpPr>
            <a:spLocks noGrp="1"/>
          </p:cNvSpPr>
          <p:nvPr>
            <p:ph idx="1"/>
          </p:nvPr>
        </p:nvSpPr>
        <p:spPr/>
        <p:txBody>
          <a:bodyPr/>
          <a:lstStyle/>
          <a:p>
            <a:r>
              <a:rPr lang="en-US" altLang="en-US" dirty="0">
                <a:latin typeface="Garamond" panose="02020404030301010803" pitchFamily="18" charset="0"/>
              </a:rPr>
              <a:t>Generally the stages in testing process are: </a:t>
            </a:r>
          </a:p>
          <a:p>
            <a:pPr lvl="1"/>
            <a:r>
              <a:rPr lang="en-US" altLang="en-US" dirty="0">
                <a:latin typeface="Garamond" panose="02020404030301010803" pitchFamily="18" charset="0"/>
              </a:rPr>
              <a:t>Unit Testing </a:t>
            </a:r>
          </a:p>
          <a:p>
            <a:pPr lvl="1"/>
            <a:r>
              <a:rPr lang="en-US" altLang="en-US" dirty="0">
                <a:latin typeface="Garamond" panose="02020404030301010803" pitchFamily="18" charset="0"/>
              </a:rPr>
              <a:t>Module Testing </a:t>
            </a:r>
          </a:p>
          <a:p>
            <a:pPr lvl="1"/>
            <a:r>
              <a:rPr lang="en-US" altLang="en-US" dirty="0">
                <a:latin typeface="Garamond" panose="02020404030301010803" pitchFamily="18" charset="0"/>
              </a:rPr>
              <a:t>Sub-system Testing </a:t>
            </a:r>
          </a:p>
          <a:p>
            <a:pPr lvl="1"/>
            <a:r>
              <a:rPr lang="en-US" altLang="en-US" dirty="0">
                <a:latin typeface="Garamond" panose="02020404030301010803" pitchFamily="18" charset="0"/>
              </a:rPr>
              <a:t>System Testing </a:t>
            </a:r>
          </a:p>
          <a:p>
            <a:pPr lvl="1"/>
            <a:r>
              <a:rPr lang="en-US" altLang="en-US" dirty="0">
                <a:latin typeface="Garamond" panose="02020404030301010803" pitchFamily="18" charset="0"/>
              </a:rPr>
              <a:t>Acceptance Testing (Alpha Testing) </a:t>
            </a:r>
          </a:p>
        </p:txBody>
      </p:sp>
      <p:sp>
        <p:nvSpPr>
          <p:cNvPr id="6" name="Slide Number Placeholder 5"/>
          <p:cNvSpPr>
            <a:spLocks noGrp="1"/>
          </p:cNvSpPr>
          <p:nvPr>
            <p:ph type="sldNum" sz="quarter" idx="12"/>
          </p:nvPr>
        </p:nvSpPr>
        <p:spPr/>
        <p:txBody>
          <a:bodyPr/>
          <a:lstStyle/>
          <a:p>
            <a:fld id="{E31375A4-56A4-47D6-9801-1991572033F7}" type="slidenum">
              <a:rPr lang="en-US" smtClean="0"/>
              <a:t>6</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25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318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FD19EAB-6DB5-49FE-9406-221555414A44}" type="slidenum">
              <a:rPr lang="en-US" altLang="en-US" sz="1400"/>
              <a:pPr>
                <a:spcBef>
                  <a:spcPct val="0"/>
                </a:spcBef>
                <a:buClrTx/>
                <a:buSzTx/>
                <a:buFontTx/>
                <a:buNone/>
              </a:pPr>
              <a:t>60</a:t>
            </a:fld>
            <a:endParaRPr lang="en-US" altLang="en-US" sz="1400"/>
          </a:p>
        </p:txBody>
      </p:sp>
      <p:graphicFrame>
        <p:nvGraphicFramePr>
          <p:cNvPr id="8" name="Table 7"/>
          <p:cNvGraphicFramePr>
            <a:graphicFrameLocks noGrp="1"/>
          </p:cNvGraphicFramePr>
          <p:nvPr>
            <p:extLst>
              <p:ext uri="{D42A27DB-BD31-4B8C-83A1-F6EECF244321}">
                <p14:modId xmlns:p14="http://schemas.microsoft.com/office/powerpoint/2010/main" val="3996815262"/>
              </p:ext>
            </p:extLst>
          </p:nvPr>
        </p:nvGraphicFramePr>
        <p:xfrm>
          <a:off x="1446986" y="1952538"/>
          <a:ext cx="9838851" cy="2742162"/>
        </p:xfrm>
        <a:graphic>
          <a:graphicData uri="http://schemas.openxmlformats.org/drawingml/2006/table">
            <a:tbl>
              <a:tblPr/>
              <a:tblGrid>
                <a:gridCol w="662399">
                  <a:extLst>
                    <a:ext uri="{9D8B030D-6E8A-4147-A177-3AD203B41FA5}">
                      <a16:colId xmlns:a16="http://schemas.microsoft.com/office/drawing/2014/main" val="20000"/>
                    </a:ext>
                  </a:extLst>
                </a:gridCol>
                <a:gridCol w="2337959">
                  <a:extLst>
                    <a:ext uri="{9D8B030D-6E8A-4147-A177-3AD203B41FA5}">
                      <a16:colId xmlns:a16="http://schemas.microsoft.com/office/drawing/2014/main" val="20001"/>
                    </a:ext>
                  </a:extLst>
                </a:gridCol>
                <a:gridCol w="2020441">
                  <a:extLst>
                    <a:ext uri="{9D8B030D-6E8A-4147-A177-3AD203B41FA5}">
                      <a16:colId xmlns:a16="http://schemas.microsoft.com/office/drawing/2014/main" val="20002"/>
                    </a:ext>
                  </a:extLst>
                </a:gridCol>
                <a:gridCol w="1817696">
                  <a:extLst>
                    <a:ext uri="{9D8B030D-6E8A-4147-A177-3AD203B41FA5}">
                      <a16:colId xmlns:a16="http://schemas.microsoft.com/office/drawing/2014/main" val="20003"/>
                    </a:ext>
                  </a:extLst>
                </a:gridCol>
                <a:gridCol w="1311600">
                  <a:extLst>
                    <a:ext uri="{9D8B030D-6E8A-4147-A177-3AD203B41FA5}">
                      <a16:colId xmlns:a16="http://schemas.microsoft.com/office/drawing/2014/main" val="20004"/>
                    </a:ext>
                  </a:extLst>
                </a:gridCol>
                <a:gridCol w="1688756">
                  <a:extLst>
                    <a:ext uri="{9D8B030D-6E8A-4147-A177-3AD203B41FA5}">
                      <a16:colId xmlns:a16="http://schemas.microsoft.com/office/drawing/2014/main" val="20005"/>
                    </a:ext>
                  </a:extLst>
                </a:gridCol>
              </a:tblGrid>
              <a:tr h="496813">
                <a:tc grid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Program Name: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Test Date: 						Tester:</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extLst>
                  <a:ext uri="{0D108BD9-81ED-4DB2-BD59-A6C34878D82A}">
                    <a16:rowId xmlns:a16="http://schemas.microsoft.com/office/drawing/2014/main" val="10000"/>
                  </a:ext>
                </a:extLst>
              </a:tr>
              <a:tr h="496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No</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Objective/Test Cases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Test Data</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Expected Results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Actual Results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Remarks/ Comments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extLst>
                  <a:ext uri="{0D108BD9-81ED-4DB2-BD59-A6C34878D82A}">
                    <a16:rowId xmlns:a16="http://schemas.microsoft.com/office/drawing/2014/main" val="10001"/>
                  </a:ext>
                </a:extLst>
              </a:tr>
              <a:tr h="134005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Century Gothic" panose="020B0502020202020204" pitchFamily="34" charset="0"/>
                          <a:cs typeface="Arial" charset="0"/>
                        </a:rPr>
                        <a:t>To generate a report to list selected month’s sales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entury Gothic" panose="020B0502020202020204" pitchFamily="34" charset="0"/>
                          <a:cs typeface="Arial" charset="0"/>
                        </a:rPr>
                        <a:t>June to September Sales data</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entury Gothic" panose="020B0502020202020204" pitchFamily="34" charset="0"/>
                          <a:cs typeface="Arial" charset="0"/>
                        </a:rPr>
                        <a:t>Monthly sales report</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4779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421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F470A1AF-BEE0-4B21-81F7-7BF61F16FE92}" type="slidenum">
              <a:rPr lang="en-US" altLang="en-US" sz="1400"/>
              <a:pPr>
                <a:spcBef>
                  <a:spcPct val="0"/>
                </a:spcBef>
                <a:buClrTx/>
                <a:buSzTx/>
                <a:buFontTx/>
                <a:buNone/>
              </a:pPr>
              <a:t>61</a:t>
            </a:fld>
            <a:endParaRPr lang="en-US" altLang="en-US" sz="1400"/>
          </a:p>
        </p:txBody>
      </p:sp>
      <p:sp>
        <p:nvSpPr>
          <p:cNvPr id="94212"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4213"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Rectangle 6"/>
          <p:cNvSpPr>
            <a:spLocks noChangeArrowheads="1"/>
          </p:cNvSpPr>
          <p:nvPr/>
        </p:nvSpPr>
        <p:spPr bwMode="auto">
          <a:xfrm>
            <a:off x="4562475" y="2260600"/>
            <a:ext cx="5545138"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a:latin typeface="Garamond" panose="02020404030301010803" pitchFamily="18" charset="0"/>
              </a:rPr>
              <a:t>The testing process</a:t>
            </a:r>
            <a:endParaRPr lang="en-MY" altLang="en-US" sz="2500">
              <a:latin typeface="Garamond" panose="02020404030301010803" pitchFamily="18" charset="0"/>
            </a:endParaRPr>
          </a:p>
          <a:p>
            <a:pPr eaLnBrk="1" hangingPunct="1">
              <a:spcBef>
                <a:spcPct val="0"/>
              </a:spcBef>
              <a:buClrTx/>
              <a:buSzTx/>
              <a:buFontTx/>
              <a:buAutoNum type="arabicPeriod"/>
            </a:pPr>
            <a:r>
              <a:rPr lang="en-US" altLang="en-US" sz="2500">
                <a:latin typeface="Garamond" panose="02020404030301010803" pitchFamily="18" charset="0"/>
              </a:rPr>
              <a:t>Requirement traceability</a:t>
            </a:r>
          </a:p>
          <a:p>
            <a:pPr eaLnBrk="1" hangingPunct="1">
              <a:spcBef>
                <a:spcPct val="0"/>
              </a:spcBef>
              <a:buClrTx/>
              <a:buSzTx/>
              <a:buFontTx/>
              <a:buAutoNum type="arabicPeriod"/>
            </a:pPr>
            <a:r>
              <a:rPr lang="en-US" altLang="en-US" sz="2500">
                <a:latin typeface="Garamond" panose="02020404030301010803" pitchFamily="18" charset="0"/>
              </a:rPr>
              <a:t>Tested items </a:t>
            </a:r>
          </a:p>
          <a:p>
            <a:pPr eaLnBrk="1" hangingPunct="1">
              <a:spcBef>
                <a:spcPct val="0"/>
              </a:spcBef>
              <a:buClrTx/>
              <a:buSzTx/>
              <a:buFontTx/>
              <a:buAutoNum type="arabicPeriod"/>
            </a:pPr>
            <a:r>
              <a:rPr lang="en-US" altLang="en-US" sz="2500">
                <a:latin typeface="Garamond" panose="02020404030301010803" pitchFamily="18" charset="0"/>
              </a:rPr>
              <a:t>Testing Schedule</a:t>
            </a:r>
          </a:p>
          <a:p>
            <a:pPr eaLnBrk="1" hangingPunct="1">
              <a:spcBef>
                <a:spcPct val="0"/>
              </a:spcBef>
              <a:buClrTx/>
              <a:buSzTx/>
              <a:buFontTx/>
              <a:buAutoNum type="arabicPeriod"/>
            </a:pPr>
            <a:r>
              <a:rPr lang="en-US" altLang="en-US" sz="2500">
                <a:latin typeface="Garamond" panose="02020404030301010803" pitchFamily="18" charset="0"/>
              </a:rPr>
              <a:t>Testing recording procedures(example)</a:t>
            </a:r>
          </a:p>
          <a:p>
            <a:pPr eaLnBrk="1" hangingPunct="1">
              <a:spcBef>
                <a:spcPct val="0"/>
              </a:spcBef>
              <a:buClrTx/>
              <a:buSzTx/>
              <a:buFontTx/>
              <a:buAutoNum type="arabicPeriod"/>
            </a:pPr>
            <a:r>
              <a:rPr lang="en-US" altLang="en-US" sz="2500">
                <a:latin typeface="Garamond" panose="02020404030301010803" pitchFamily="18" charset="0"/>
              </a:rPr>
              <a:t>Hardware &amp; software requirements</a:t>
            </a:r>
          </a:p>
          <a:p>
            <a:pPr eaLnBrk="1" hangingPunct="1">
              <a:spcBef>
                <a:spcPct val="0"/>
              </a:spcBef>
              <a:buClrTx/>
              <a:buSzTx/>
              <a:buFontTx/>
              <a:buAutoNum type="arabicPeriod"/>
            </a:pPr>
            <a:endParaRPr lang="en-US" altLang="en-US" sz="2500">
              <a:latin typeface="Garamond" panose="02020404030301010803" pitchFamily="18" charset="0"/>
            </a:endParaRPr>
          </a:p>
        </p:txBody>
      </p:sp>
      <p:sp>
        <p:nvSpPr>
          <p:cNvPr id="8" name="Rounded Rectangle 7"/>
          <p:cNvSpPr/>
          <p:nvPr/>
        </p:nvSpPr>
        <p:spPr bwMode="auto">
          <a:xfrm>
            <a:off x="5146676" y="4743450"/>
            <a:ext cx="4746625" cy="102235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marL="360363" lvl="1" indent="-179388">
              <a:buFont typeface="Wingdings" pitchFamily="2" charset="2"/>
              <a:buChar char="ü"/>
              <a:defRPr/>
            </a:pPr>
            <a:r>
              <a:rPr lang="en-US" sz="2400" dirty="0">
                <a:latin typeface="Garamond" pitchFamily="18" charset="0"/>
              </a:rPr>
              <a:t>E.g. Samsung Galaxy Alpha, OS Android, 2G GSM, 3G UMT</a:t>
            </a:r>
          </a:p>
        </p:txBody>
      </p:sp>
    </p:spTree>
    <p:extLst>
      <p:ext uri="{BB962C8B-B14F-4D97-AF65-F5344CB8AC3E}">
        <p14:creationId xmlns:p14="http://schemas.microsoft.com/office/powerpoint/2010/main" val="181598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normAutofit fontScale="90000"/>
          </a:bodyPr>
          <a:lstStyle/>
          <a:p>
            <a:r>
              <a:rPr lang="en-US" altLang="en-US" dirty="0"/>
              <a:t>Test Case Design &amp; Planning</a:t>
            </a:r>
            <a:br>
              <a:rPr lang="en-US" altLang="en-US" dirty="0"/>
            </a:br>
            <a:r>
              <a:rPr lang="en-US" altLang="en-US" dirty="0"/>
              <a:t>Test Plan Content</a:t>
            </a:r>
            <a:endParaRPr lang="en-MY" altLang="en-US" dirty="0"/>
          </a:p>
        </p:txBody>
      </p:sp>
      <p:sp>
        <p:nvSpPr>
          <p:cNvPr id="9523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A5EBE20B-8AC8-4C03-A3B9-947CCA21FCD9}" type="slidenum">
              <a:rPr lang="en-US" altLang="en-US" sz="1400"/>
              <a:pPr>
                <a:spcBef>
                  <a:spcPct val="0"/>
                </a:spcBef>
                <a:buClrTx/>
                <a:buSzTx/>
                <a:buFontTx/>
                <a:buNone/>
              </a:pPr>
              <a:t>62</a:t>
            </a:fld>
            <a:endParaRPr lang="en-US" altLang="en-US" sz="1400"/>
          </a:p>
        </p:txBody>
      </p:sp>
      <p:sp>
        <p:nvSpPr>
          <p:cNvPr id="95236" name="Rectangle 3"/>
          <p:cNvSpPr>
            <a:spLocks noChangeArrowheads="1"/>
          </p:cNvSpPr>
          <p:nvPr/>
        </p:nvSpPr>
        <p:spPr bwMode="auto">
          <a:xfrm>
            <a:off x="2481264" y="4699000"/>
            <a:ext cx="1354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300" b="1">
                <a:latin typeface="Garamond" panose="02020404030301010803" pitchFamily="18" charset="0"/>
                <a:cs typeface="Times New Roman" panose="02020603050405020304" pitchFamily="18" charset="0"/>
              </a:rPr>
              <a:t>Test Plan</a:t>
            </a:r>
            <a:endParaRPr lang="en-MY" altLang="en-US" sz="2300" b="1"/>
          </a:p>
        </p:txBody>
      </p:sp>
      <p:pic>
        <p:nvPicPr>
          <p:cNvPr id="95237" name="Picture 8" descr="http://thumbs.gograph.com/gg547496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625725"/>
            <a:ext cx="16192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2" descr="http://www.easyvectors.com/assets/images/vectors/afbig/simple-folder-documents-clip-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9" y="3575051"/>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9" name="Rectangle 6"/>
          <p:cNvSpPr>
            <a:spLocks noChangeArrowheads="1"/>
          </p:cNvSpPr>
          <p:nvPr/>
        </p:nvSpPr>
        <p:spPr bwMode="auto">
          <a:xfrm>
            <a:off x="4562476" y="2260600"/>
            <a:ext cx="5484813"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AutoNum type="arabicPeriod"/>
            </a:pPr>
            <a:r>
              <a:rPr lang="en-US" altLang="en-US" sz="2500">
                <a:latin typeface="Garamond" panose="02020404030301010803" pitchFamily="18" charset="0"/>
              </a:rPr>
              <a:t>The testing process</a:t>
            </a:r>
            <a:endParaRPr lang="en-MY" altLang="en-US" sz="2500">
              <a:latin typeface="Garamond" panose="02020404030301010803" pitchFamily="18" charset="0"/>
            </a:endParaRPr>
          </a:p>
          <a:p>
            <a:pPr eaLnBrk="1" hangingPunct="1">
              <a:spcBef>
                <a:spcPct val="0"/>
              </a:spcBef>
              <a:buClrTx/>
              <a:buSzTx/>
              <a:buFontTx/>
              <a:buAutoNum type="arabicPeriod"/>
            </a:pPr>
            <a:r>
              <a:rPr lang="en-US" altLang="en-US" sz="2500">
                <a:latin typeface="Garamond" panose="02020404030301010803" pitchFamily="18" charset="0"/>
              </a:rPr>
              <a:t>Requirement traceability</a:t>
            </a:r>
          </a:p>
          <a:p>
            <a:pPr eaLnBrk="1" hangingPunct="1">
              <a:spcBef>
                <a:spcPct val="0"/>
              </a:spcBef>
              <a:buClrTx/>
              <a:buSzTx/>
              <a:buFontTx/>
              <a:buAutoNum type="arabicPeriod"/>
            </a:pPr>
            <a:r>
              <a:rPr lang="en-US" altLang="en-US" sz="2500">
                <a:latin typeface="Garamond" panose="02020404030301010803" pitchFamily="18" charset="0"/>
              </a:rPr>
              <a:t>Tested items </a:t>
            </a:r>
          </a:p>
          <a:p>
            <a:pPr eaLnBrk="1" hangingPunct="1">
              <a:spcBef>
                <a:spcPct val="0"/>
              </a:spcBef>
              <a:buClrTx/>
              <a:buSzTx/>
              <a:buFontTx/>
              <a:buAutoNum type="arabicPeriod"/>
            </a:pPr>
            <a:r>
              <a:rPr lang="en-US" altLang="en-US" sz="2500">
                <a:latin typeface="Garamond" panose="02020404030301010803" pitchFamily="18" charset="0"/>
              </a:rPr>
              <a:t>Testing Schedule</a:t>
            </a:r>
          </a:p>
          <a:p>
            <a:pPr eaLnBrk="1" hangingPunct="1">
              <a:spcBef>
                <a:spcPct val="0"/>
              </a:spcBef>
              <a:buClrTx/>
              <a:buSzTx/>
              <a:buFontTx/>
              <a:buAutoNum type="arabicPeriod"/>
            </a:pPr>
            <a:r>
              <a:rPr lang="en-US" altLang="en-US" sz="2500">
                <a:latin typeface="Garamond" panose="02020404030301010803" pitchFamily="18" charset="0"/>
              </a:rPr>
              <a:t>Testing recording procedures(example)</a:t>
            </a:r>
          </a:p>
          <a:p>
            <a:pPr eaLnBrk="1" hangingPunct="1">
              <a:spcBef>
                <a:spcPct val="0"/>
              </a:spcBef>
              <a:buClrTx/>
              <a:buSzTx/>
              <a:buFontTx/>
              <a:buAutoNum type="arabicPeriod"/>
            </a:pPr>
            <a:r>
              <a:rPr lang="en-US" altLang="en-US" sz="2500">
                <a:latin typeface="Garamond" panose="02020404030301010803" pitchFamily="18" charset="0"/>
              </a:rPr>
              <a:t>Hardware &amp; software requirements</a:t>
            </a:r>
          </a:p>
          <a:p>
            <a:pPr eaLnBrk="1" hangingPunct="1">
              <a:spcBef>
                <a:spcPct val="0"/>
              </a:spcBef>
              <a:buClrTx/>
              <a:buSzTx/>
              <a:buFontTx/>
              <a:buAutoNum type="arabicPeriod"/>
            </a:pPr>
            <a:r>
              <a:rPr lang="en-US" altLang="en-US" sz="2500">
                <a:latin typeface="Garamond" panose="02020404030301010803" pitchFamily="18" charset="0"/>
              </a:rPr>
              <a:t>Constraints</a:t>
            </a:r>
          </a:p>
          <a:p>
            <a:pPr eaLnBrk="1" hangingPunct="1">
              <a:spcBef>
                <a:spcPct val="0"/>
              </a:spcBef>
              <a:buClrTx/>
              <a:buSzTx/>
              <a:buFontTx/>
              <a:buAutoNum type="arabicPeriod"/>
            </a:pPr>
            <a:endParaRPr lang="en-US" altLang="en-US" sz="2500">
              <a:latin typeface="Garamond" panose="02020404030301010803" pitchFamily="18" charset="0"/>
            </a:endParaRPr>
          </a:p>
        </p:txBody>
      </p:sp>
      <p:sp>
        <p:nvSpPr>
          <p:cNvPr id="8" name="Rounded Rectangle 7"/>
          <p:cNvSpPr/>
          <p:nvPr/>
        </p:nvSpPr>
        <p:spPr bwMode="auto">
          <a:xfrm>
            <a:off x="5146676" y="5108575"/>
            <a:ext cx="4746625" cy="127793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marL="360363" lvl="1" indent="-179388">
              <a:buFont typeface="Wingdings" pitchFamily="2" charset="2"/>
              <a:buChar char="ü"/>
              <a:defRPr/>
            </a:pPr>
            <a:r>
              <a:rPr lang="en-US" sz="2400" dirty="0">
                <a:latin typeface="Garamond" pitchFamily="18" charset="0"/>
              </a:rPr>
              <a:t>test item availability</a:t>
            </a:r>
          </a:p>
          <a:p>
            <a:pPr marL="360363" lvl="1" indent="-179388">
              <a:buFont typeface="Wingdings" pitchFamily="2" charset="2"/>
              <a:buChar char="ü"/>
              <a:defRPr/>
            </a:pPr>
            <a:r>
              <a:rPr lang="en-US" sz="2400" dirty="0">
                <a:latin typeface="Garamond" pitchFamily="18" charset="0"/>
              </a:rPr>
              <a:t>test resource availability </a:t>
            </a:r>
          </a:p>
          <a:p>
            <a:pPr marL="360363" lvl="1" indent="-179388">
              <a:buFont typeface="Wingdings" pitchFamily="2" charset="2"/>
              <a:buChar char="ü"/>
              <a:defRPr/>
            </a:pPr>
            <a:r>
              <a:rPr lang="en-US" sz="2400" dirty="0">
                <a:latin typeface="Garamond" pitchFamily="18" charset="0"/>
              </a:rPr>
              <a:t>time constraints</a:t>
            </a:r>
          </a:p>
        </p:txBody>
      </p:sp>
    </p:spTree>
    <p:extLst>
      <p:ext uri="{BB962C8B-B14F-4D97-AF65-F5344CB8AC3E}">
        <p14:creationId xmlns:p14="http://schemas.microsoft.com/office/powerpoint/2010/main" val="273820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t>Test Case Design &amp; Planning</a:t>
            </a:r>
            <a:endParaRPr lang="en-MY" dirty="0"/>
          </a:p>
        </p:txBody>
      </p:sp>
      <p:sp>
        <p:nvSpPr>
          <p:cNvPr id="7" name="Content Placeholder 6"/>
          <p:cNvSpPr>
            <a:spLocks noGrp="1"/>
          </p:cNvSpPr>
          <p:nvPr>
            <p:ph idx="1"/>
          </p:nvPr>
        </p:nvSpPr>
        <p:spPr/>
        <p:txBody>
          <a:bodyPr>
            <a:noAutofit/>
          </a:bodyPr>
          <a:lstStyle/>
          <a:p>
            <a:r>
              <a:rPr lang="en-US" altLang="en-US" sz="3200" dirty="0">
                <a:latin typeface="Garamond" panose="02020404030301010803" pitchFamily="18" charset="0"/>
              </a:rPr>
              <a:t>Three approaches for test case design:</a:t>
            </a:r>
          </a:p>
          <a:p>
            <a:pPr marL="731838" lvl="1" indent="-457200">
              <a:buFont typeface="+mj-lt"/>
              <a:buAutoNum type="arabicPeriod"/>
            </a:pPr>
            <a:r>
              <a:rPr lang="en-US" altLang="en-US" sz="2800" dirty="0">
                <a:latin typeface="Garamond" panose="02020404030301010803" pitchFamily="18" charset="0"/>
              </a:rPr>
              <a:t>Requirements-based testing</a:t>
            </a:r>
          </a:p>
          <a:p>
            <a:pPr marL="960438" lvl="2" indent="-457200"/>
            <a:r>
              <a:rPr lang="en-US" altLang="en-US" sz="2400" dirty="0">
                <a:latin typeface="Garamond" panose="02020404030301010803" pitchFamily="18" charset="0"/>
              </a:rPr>
              <a:t>Test cases are designed to test the system </a:t>
            </a:r>
            <a:r>
              <a:rPr lang="en-US" altLang="en-US" sz="2400" dirty="0">
                <a:solidFill>
                  <a:srgbClr val="FF0000"/>
                </a:solidFill>
                <a:latin typeface="Garamond" panose="02020404030301010803" pitchFamily="18" charset="0"/>
              </a:rPr>
              <a:t>requirements</a:t>
            </a:r>
            <a:r>
              <a:rPr lang="en-US" altLang="en-US" sz="2400" dirty="0">
                <a:latin typeface="Garamond" panose="02020404030301010803" pitchFamily="18" charset="0"/>
              </a:rPr>
              <a:t> are being </a:t>
            </a:r>
            <a:r>
              <a:rPr lang="en-US" altLang="en-US" sz="2400" dirty="0">
                <a:solidFill>
                  <a:srgbClr val="FF0000"/>
                </a:solidFill>
                <a:latin typeface="Garamond" panose="02020404030301010803" pitchFamily="18" charset="0"/>
              </a:rPr>
              <a:t>met </a:t>
            </a:r>
            <a:r>
              <a:rPr lang="en-US" altLang="en-US" sz="2400" dirty="0">
                <a:latin typeface="Garamond" panose="02020404030301010803" pitchFamily="18" charset="0"/>
              </a:rPr>
              <a:t> </a:t>
            </a:r>
          </a:p>
          <a:p>
            <a:pPr marL="731838" lvl="1" indent="-457200">
              <a:buFont typeface="+mj-lt"/>
              <a:buAutoNum type="arabicPeriod"/>
            </a:pPr>
            <a:r>
              <a:rPr lang="en-US" altLang="en-US" sz="2800" dirty="0">
                <a:latin typeface="Garamond" panose="02020404030301010803" pitchFamily="18" charset="0"/>
              </a:rPr>
              <a:t>Partition testing</a:t>
            </a:r>
          </a:p>
          <a:p>
            <a:pPr marL="960438" lvl="2" indent="-457200"/>
            <a:r>
              <a:rPr lang="en-US" altLang="en-US" sz="2400" dirty="0">
                <a:latin typeface="Garamond" panose="02020404030301010803" pitchFamily="18" charset="0"/>
              </a:rPr>
              <a:t>Identify </a:t>
            </a:r>
            <a:r>
              <a:rPr lang="en-US" altLang="en-US" sz="2400" dirty="0">
                <a:solidFill>
                  <a:srgbClr val="FF0000"/>
                </a:solidFill>
                <a:latin typeface="Garamond" panose="02020404030301010803" pitchFamily="18" charset="0"/>
              </a:rPr>
              <a:t>input and output partitions </a:t>
            </a:r>
            <a:r>
              <a:rPr lang="en-US" altLang="en-US" sz="2400" dirty="0">
                <a:latin typeface="Garamond" panose="02020404030301010803" pitchFamily="18" charset="0"/>
              </a:rPr>
              <a:t>and design tests so that the system executes inputs from all partitions and generates outputs in all partitions</a:t>
            </a:r>
          </a:p>
          <a:p>
            <a:pPr marL="731838" lvl="1" indent="-457200">
              <a:buFont typeface="+mj-lt"/>
              <a:buAutoNum type="arabicPeriod"/>
            </a:pPr>
            <a:r>
              <a:rPr lang="en-US" altLang="en-US" sz="2800" dirty="0">
                <a:latin typeface="Garamond" panose="02020404030301010803" pitchFamily="18" charset="0"/>
              </a:rPr>
              <a:t>Structural testing</a:t>
            </a:r>
          </a:p>
          <a:p>
            <a:pPr lvl="2"/>
            <a:r>
              <a:rPr lang="en-US" altLang="en-US" sz="2400" dirty="0">
                <a:latin typeface="Garamond" panose="02020404030301010803" pitchFamily="18" charset="0"/>
              </a:rPr>
              <a:t>Use </a:t>
            </a:r>
            <a:r>
              <a:rPr lang="en-US" altLang="en-US" sz="2400" dirty="0">
                <a:solidFill>
                  <a:srgbClr val="FF0000"/>
                </a:solidFill>
                <a:latin typeface="Garamond" panose="02020404030301010803" pitchFamily="18" charset="0"/>
              </a:rPr>
              <a:t>knowledge</a:t>
            </a:r>
            <a:r>
              <a:rPr lang="en-US" altLang="en-US" sz="2400" dirty="0">
                <a:latin typeface="Garamond" panose="02020404030301010803" pitchFamily="18" charset="0"/>
              </a:rPr>
              <a:t> of the program’s structure to design tests that exercise </a:t>
            </a:r>
            <a:r>
              <a:rPr lang="en-US" altLang="en-US" sz="2400" dirty="0">
                <a:solidFill>
                  <a:srgbClr val="FF0000"/>
                </a:solidFill>
                <a:latin typeface="Garamond" panose="02020404030301010803" pitchFamily="18" charset="0"/>
              </a:rPr>
              <a:t>all parts </a:t>
            </a:r>
            <a:r>
              <a:rPr lang="en-US" altLang="en-US" sz="2400" dirty="0">
                <a:latin typeface="Garamond" panose="02020404030301010803" pitchFamily="18" charset="0"/>
              </a:rPr>
              <a:t>of the program</a:t>
            </a:r>
          </a:p>
          <a:p>
            <a:pPr lvl="2"/>
            <a:r>
              <a:rPr lang="en-US" altLang="en-US" sz="2400" dirty="0">
                <a:latin typeface="Garamond" panose="02020404030301010803" pitchFamily="18" charset="0"/>
              </a:rPr>
              <a:t>Should try to execute each </a:t>
            </a:r>
            <a:r>
              <a:rPr lang="en-US" altLang="en-US" sz="2400" b="1" dirty="0">
                <a:latin typeface="Garamond" panose="02020404030301010803" pitchFamily="18" charset="0"/>
              </a:rPr>
              <a:t>program statement </a:t>
            </a:r>
            <a:r>
              <a:rPr lang="en-US" altLang="en-US" sz="2400" dirty="0">
                <a:latin typeface="Garamond" panose="02020404030301010803" pitchFamily="18" charset="0"/>
              </a:rPr>
              <a:t>at least once </a:t>
            </a:r>
            <a:endParaRPr lang="en-MY" altLang="en-US" sz="2400" dirty="0">
              <a:latin typeface="Garamond" panose="02020404030301010803" pitchFamily="18" charset="0"/>
            </a:endParaRPr>
          </a:p>
          <a:p>
            <a:pPr marL="960438" lvl="2" indent="-457200"/>
            <a:endParaRPr lang="en-MY" altLang="en-US" sz="2400"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E31375A4-56A4-47D6-9801-1991572033F7}" type="slidenum">
              <a:rPr lang="en-US" smtClean="0"/>
              <a:t>63</a:t>
            </a:fld>
            <a:endParaRPr lang="en-US"/>
          </a:p>
        </p:txBody>
      </p:sp>
      <p:pic>
        <p:nvPicPr>
          <p:cNvPr id="5" name="Picture 6" descr="http://public.blu.livefilestore.com/y1pT1-9OLyH2NqTLelpGJf1vbAp_8kD03lhIGC5yEoM-6pZqJB4MTgKd5EhFxoZYTCRfEqWV7WRRO9S48pChdt_pw/CLIPART_OF_26164_SMJPG.jpg?psi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043" y="89672"/>
            <a:ext cx="2605087" cy="1825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00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994743-8EC8-4A4F-A661-5482FE572B47}"/>
              </a:ext>
            </a:extLst>
          </p:cNvPr>
          <p:cNvSpPr>
            <a:spLocks noGrp="1"/>
          </p:cNvSpPr>
          <p:nvPr>
            <p:ph type="sldNum" sz="quarter" idx="12"/>
          </p:nvPr>
        </p:nvSpPr>
        <p:spPr/>
        <p:txBody>
          <a:bodyPr/>
          <a:lstStyle/>
          <a:p>
            <a:fld id="{E31375A4-56A4-47D6-9801-1991572033F7}" type="slidenum">
              <a:rPr lang="en-US" smtClean="0"/>
              <a:t>64</a:t>
            </a:fld>
            <a:endParaRPr lang="en-US"/>
          </a:p>
        </p:txBody>
      </p:sp>
      <p:pic>
        <p:nvPicPr>
          <p:cNvPr id="5" name="Picture 4">
            <a:extLst>
              <a:ext uri="{FF2B5EF4-FFF2-40B4-BE49-F238E27FC236}">
                <a16:creationId xmlns:a16="http://schemas.microsoft.com/office/drawing/2014/main" id="{2F001C13-B576-4FFB-A643-FB85CC8F07AD}"/>
              </a:ext>
            </a:extLst>
          </p:cNvPr>
          <p:cNvPicPr>
            <a:picLocks noChangeAspect="1"/>
          </p:cNvPicPr>
          <p:nvPr/>
        </p:nvPicPr>
        <p:blipFill>
          <a:blip r:embed="rId2"/>
          <a:stretch>
            <a:fillRect/>
          </a:stretch>
        </p:blipFill>
        <p:spPr>
          <a:xfrm>
            <a:off x="1100657" y="780820"/>
            <a:ext cx="9990686" cy="5296359"/>
          </a:xfrm>
          <a:prstGeom prst="rect">
            <a:avLst/>
          </a:prstGeom>
        </p:spPr>
      </p:pic>
    </p:spTree>
    <p:extLst>
      <p:ext uri="{BB962C8B-B14F-4D97-AF65-F5344CB8AC3E}">
        <p14:creationId xmlns:p14="http://schemas.microsoft.com/office/powerpoint/2010/main" val="171905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Principles/Guidelines</a:t>
            </a:r>
          </a:p>
        </p:txBody>
      </p:sp>
      <p:sp>
        <p:nvSpPr>
          <p:cNvPr id="3" name="Text Placeholder 2"/>
          <p:cNvSpPr>
            <a:spLocks noGrp="1"/>
          </p:cNvSpPr>
          <p:nvPr>
            <p:ph type="body" idx="1"/>
          </p:nvPr>
        </p:nvSpPr>
        <p:spPr/>
        <p:txBody>
          <a:bodyPr/>
          <a:lstStyle/>
          <a:p>
            <a:endParaRPr lang="en-MY"/>
          </a:p>
        </p:txBody>
      </p:sp>
    </p:spTree>
    <p:extLst>
      <p:ext uri="{BB962C8B-B14F-4D97-AF65-F5344CB8AC3E}">
        <p14:creationId xmlns:p14="http://schemas.microsoft.com/office/powerpoint/2010/main" val="22082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31375A4-56A4-47D6-9801-1991572033F7}" type="slidenum">
              <a:rPr lang="en-US" smtClean="0"/>
              <a:t>66</a:t>
            </a:fld>
            <a:endParaRPr lang="en-US"/>
          </a:p>
        </p:txBody>
      </p:sp>
      <p:pic>
        <p:nvPicPr>
          <p:cNvPr id="4" name="Picture 8" descr="http://www.referenceforbusiness.com/photos/continuous-improvement-1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486" y="2276475"/>
            <a:ext cx="3743325" cy="37433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1028"/>
          <p:cNvSpPr>
            <a:spLocks noChangeArrowheads="1"/>
          </p:cNvSpPr>
          <p:nvPr/>
        </p:nvSpPr>
        <p:spPr bwMode="auto">
          <a:xfrm>
            <a:off x="5102711" y="908050"/>
            <a:ext cx="5562600" cy="3124200"/>
          </a:xfrm>
          <a:prstGeom prst="cloudCallout">
            <a:avLst>
              <a:gd name="adj1" fmla="val -50113"/>
              <a:gd name="adj2" fmla="val 80685"/>
            </a:avLst>
          </a:prstGeom>
          <a:ln>
            <a:headEnd/>
            <a:tailEnd/>
          </a:ln>
        </p:spPr>
        <p:style>
          <a:lnRef idx="2">
            <a:schemeClr val="accent1"/>
          </a:lnRef>
          <a:fillRef idx="1">
            <a:schemeClr val="lt1"/>
          </a:fillRef>
          <a:effectRef idx="0">
            <a:schemeClr val="accent1"/>
          </a:effectRef>
          <a:fontRef idx="minor">
            <a:schemeClr val="dk1"/>
          </a:fontRef>
        </p:style>
        <p:txBody>
          <a:bodyPr/>
          <a:lstStyle/>
          <a:p>
            <a:pPr algn="ctr" eaLnBrk="1" hangingPunct="1">
              <a:defRPr/>
            </a:pPr>
            <a:r>
              <a:rPr lang="en-US" sz="3200" i="1" dirty="0">
                <a:solidFill>
                  <a:schemeClr val="tx1"/>
                </a:solidFill>
                <a:latin typeface="Berlin Sans FB" pitchFamily="34" charset="0"/>
              </a:rPr>
              <a:t>What are the guidelines to </a:t>
            </a:r>
            <a:r>
              <a:rPr lang="en-US" sz="3200" i="1" dirty="0">
                <a:solidFill>
                  <a:srgbClr val="C00000"/>
                </a:solidFill>
                <a:latin typeface="Berlin Sans FB" pitchFamily="34" charset="0"/>
              </a:rPr>
              <a:t>improve</a:t>
            </a:r>
            <a:r>
              <a:rPr lang="en-US" sz="3200" i="1" dirty="0">
                <a:solidFill>
                  <a:schemeClr val="tx1"/>
                </a:solidFill>
                <a:latin typeface="Berlin Sans FB" pitchFamily="34" charset="0"/>
              </a:rPr>
              <a:t> software testing?</a:t>
            </a:r>
          </a:p>
        </p:txBody>
      </p:sp>
    </p:spTree>
    <p:extLst>
      <p:ext uri="{BB962C8B-B14F-4D97-AF65-F5344CB8AC3E}">
        <p14:creationId xmlns:p14="http://schemas.microsoft.com/office/powerpoint/2010/main" val="84127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E2579-2D81-4CC2-AFB8-D612409A439B}"/>
              </a:ext>
            </a:extLst>
          </p:cNvPr>
          <p:cNvSpPr>
            <a:spLocks noGrp="1"/>
          </p:cNvSpPr>
          <p:nvPr>
            <p:ph type="sldNum" sz="quarter" idx="12"/>
          </p:nvPr>
        </p:nvSpPr>
        <p:spPr/>
        <p:txBody>
          <a:bodyPr/>
          <a:lstStyle/>
          <a:p>
            <a:fld id="{E31375A4-56A4-47D6-9801-1991572033F7}" type="slidenum">
              <a:rPr lang="en-US" smtClean="0"/>
              <a:pPr/>
              <a:t>67</a:t>
            </a:fld>
            <a:endParaRPr lang="en-US"/>
          </a:p>
        </p:txBody>
      </p:sp>
      <p:pic>
        <p:nvPicPr>
          <p:cNvPr id="3" name="Picture 2">
            <a:extLst>
              <a:ext uri="{FF2B5EF4-FFF2-40B4-BE49-F238E27FC236}">
                <a16:creationId xmlns:a16="http://schemas.microsoft.com/office/drawing/2014/main" id="{A36BC098-783F-4220-8361-B391DE3447F6}"/>
              </a:ext>
            </a:extLst>
          </p:cNvPr>
          <p:cNvPicPr>
            <a:picLocks noChangeAspect="1"/>
          </p:cNvPicPr>
          <p:nvPr/>
        </p:nvPicPr>
        <p:blipFill>
          <a:blip r:embed="rId2"/>
          <a:stretch>
            <a:fillRect/>
          </a:stretch>
        </p:blipFill>
        <p:spPr>
          <a:xfrm>
            <a:off x="1085416" y="792251"/>
            <a:ext cx="10021168" cy="5273497"/>
          </a:xfrm>
          <a:prstGeom prst="rect">
            <a:avLst/>
          </a:prstGeom>
        </p:spPr>
      </p:pic>
    </p:spTree>
    <p:extLst>
      <p:ext uri="{BB962C8B-B14F-4D97-AF65-F5344CB8AC3E}">
        <p14:creationId xmlns:p14="http://schemas.microsoft.com/office/powerpoint/2010/main" val="30654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F3F077-90E2-47B7-836B-D96F3E3AA22C}"/>
              </a:ext>
            </a:extLst>
          </p:cNvPr>
          <p:cNvSpPr>
            <a:spLocks noGrp="1"/>
          </p:cNvSpPr>
          <p:nvPr>
            <p:ph type="sldNum" sz="quarter" idx="12"/>
          </p:nvPr>
        </p:nvSpPr>
        <p:spPr/>
        <p:txBody>
          <a:bodyPr/>
          <a:lstStyle/>
          <a:p>
            <a:fld id="{E31375A4-56A4-47D6-9801-1991572033F7}" type="slidenum">
              <a:rPr lang="en-US" smtClean="0"/>
              <a:pPr/>
              <a:t>68</a:t>
            </a:fld>
            <a:endParaRPr lang="en-US"/>
          </a:p>
        </p:txBody>
      </p:sp>
      <p:pic>
        <p:nvPicPr>
          <p:cNvPr id="3" name="Picture 2">
            <a:extLst>
              <a:ext uri="{FF2B5EF4-FFF2-40B4-BE49-F238E27FC236}">
                <a16:creationId xmlns:a16="http://schemas.microsoft.com/office/drawing/2014/main" id="{788BDE47-7D7F-495E-98A4-4F90C51BB3FA}"/>
              </a:ext>
            </a:extLst>
          </p:cNvPr>
          <p:cNvPicPr>
            <a:picLocks noChangeAspect="1"/>
          </p:cNvPicPr>
          <p:nvPr/>
        </p:nvPicPr>
        <p:blipFill>
          <a:blip r:embed="rId2"/>
          <a:stretch>
            <a:fillRect/>
          </a:stretch>
        </p:blipFill>
        <p:spPr>
          <a:xfrm>
            <a:off x="677710" y="841786"/>
            <a:ext cx="10836579" cy="5174428"/>
          </a:xfrm>
          <a:prstGeom prst="rect">
            <a:avLst/>
          </a:prstGeom>
        </p:spPr>
      </p:pic>
    </p:spTree>
    <p:extLst>
      <p:ext uri="{BB962C8B-B14F-4D97-AF65-F5344CB8AC3E}">
        <p14:creationId xmlns:p14="http://schemas.microsoft.com/office/powerpoint/2010/main" val="357880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105D9-AA74-466B-8102-94286335D229}"/>
              </a:ext>
            </a:extLst>
          </p:cNvPr>
          <p:cNvSpPr>
            <a:spLocks noGrp="1"/>
          </p:cNvSpPr>
          <p:nvPr>
            <p:ph type="sldNum" sz="quarter" idx="12"/>
          </p:nvPr>
        </p:nvSpPr>
        <p:spPr/>
        <p:txBody>
          <a:bodyPr/>
          <a:lstStyle/>
          <a:p>
            <a:fld id="{E31375A4-56A4-47D6-9801-1991572033F7}" type="slidenum">
              <a:rPr lang="en-US" smtClean="0"/>
              <a:pPr/>
              <a:t>69</a:t>
            </a:fld>
            <a:endParaRPr lang="en-US"/>
          </a:p>
        </p:txBody>
      </p:sp>
      <p:pic>
        <p:nvPicPr>
          <p:cNvPr id="3" name="Picture 2">
            <a:extLst>
              <a:ext uri="{FF2B5EF4-FFF2-40B4-BE49-F238E27FC236}">
                <a16:creationId xmlns:a16="http://schemas.microsoft.com/office/drawing/2014/main" id="{1B15DE40-9F1A-4F6E-A1D6-BA4D43CE9EC4}"/>
              </a:ext>
            </a:extLst>
          </p:cNvPr>
          <p:cNvPicPr>
            <a:picLocks noChangeAspect="1"/>
          </p:cNvPicPr>
          <p:nvPr/>
        </p:nvPicPr>
        <p:blipFill>
          <a:blip r:embed="rId2"/>
          <a:stretch>
            <a:fillRect/>
          </a:stretch>
        </p:blipFill>
        <p:spPr>
          <a:xfrm>
            <a:off x="1382621" y="708424"/>
            <a:ext cx="9426757" cy="5441152"/>
          </a:xfrm>
          <a:prstGeom prst="rect">
            <a:avLst/>
          </a:prstGeom>
        </p:spPr>
      </p:pic>
    </p:spTree>
    <p:extLst>
      <p:ext uri="{BB962C8B-B14F-4D97-AF65-F5344CB8AC3E}">
        <p14:creationId xmlns:p14="http://schemas.microsoft.com/office/powerpoint/2010/main" val="8733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MY" dirty="0"/>
              <a:t>Introduction – Stages in Testing Process</a:t>
            </a:r>
            <a:br>
              <a:rPr lang="en-MY" dirty="0"/>
            </a:br>
            <a:r>
              <a:rPr lang="en-MY" dirty="0"/>
              <a:t>1. Unit Testing</a:t>
            </a:r>
          </a:p>
        </p:txBody>
      </p:sp>
      <p:sp>
        <p:nvSpPr>
          <p:cNvPr id="4" name="Content Placeholder 3"/>
          <p:cNvSpPr>
            <a:spLocks noGrp="1"/>
          </p:cNvSpPr>
          <p:nvPr>
            <p:ph idx="1"/>
          </p:nvPr>
        </p:nvSpPr>
        <p:spPr/>
        <p:txBody>
          <a:bodyPr/>
          <a:lstStyle/>
          <a:p>
            <a:r>
              <a:rPr lang="en-US" altLang="en-US" dirty="0">
                <a:solidFill>
                  <a:schemeClr val="hlink"/>
                </a:solidFill>
                <a:latin typeface="Garamond" panose="02020404030301010803" pitchFamily="18" charset="0"/>
                <a:cs typeface="Times New Roman" panose="02020603050405020304" pitchFamily="18" charset="0"/>
              </a:rPr>
              <a:t>Individual components</a:t>
            </a:r>
            <a:r>
              <a:rPr lang="en-US" altLang="en-US" dirty="0">
                <a:latin typeface="Garamond" panose="02020404030301010803" pitchFamily="18" charset="0"/>
                <a:cs typeface="Times New Roman" panose="02020603050405020304" pitchFamily="18" charset="0"/>
              </a:rPr>
              <a:t> are tested to ensure that they operate correctly. E.g. Student Registration component</a:t>
            </a:r>
            <a:endParaRPr lang="en-US" altLang="en-US" dirty="0"/>
          </a:p>
          <a:p>
            <a:r>
              <a:rPr lang="en-US" altLang="en-US" dirty="0">
                <a:latin typeface="Garamond" panose="02020404030301010803" pitchFamily="18" charset="0"/>
                <a:cs typeface="Times New Roman" panose="02020603050405020304" pitchFamily="18" charset="0"/>
              </a:rPr>
              <a:t>The test cases needed for unit testing should exercise each condition and option</a:t>
            </a:r>
            <a:r>
              <a:rPr lang="en-US" altLang="en-US" dirty="0"/>
              <a:t> </a:t>
            </a:r>
          </a:p>
          <a:p>
            <a:endParaRPr lang="en-US" alt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7</a:t>
            </a:fld>
            <a:endParaRPr lang="en-US"/>
          </a:p>
        </p:txBody>
      </p:sp>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426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Principles/Guidelines</a:t>
            </a:r>
          </a:p>
        </p:txBody>
      </p:sp>
      <p:sp>
        <p:nvSpPr>
          <p:cNvPr id="3" name="Content Placeholder 2"/>
          <p:cNvSpPr>
            <a:spLocks noGrp="1"/>
          </p:cNvSpPr>
          <p:nvPr>
            <p:ph idx="1"/>
          </p:nvPr>
        </p:nvSpPr>
        <p:spPr>
          <a:xfrm>
            <a:off x="1295399" y="1390787"/>
            <a:ext cx="10221097" cy="4400414"/>
          </a:xfrm>
        </p:spPr>
        <p:txBody>
          <a:bodyPr>
            <a:normAutofit fontScale="92500" lnSpcReduction="10000"/>
          </a:bodyPr>
          <a:lstStyle/>
          <a:p>
            <a:r>
              <a:rPr lang="en-US" altLang="en-US" b="1" dirty="0">
                <a:latin typeface="Garamond" panose="02020404030301010803" pitchFamily="18" charset="0"/>
              </a:rPr>
              <a:t>All tests should be traceable to customer requirements</a:t>
            </a:r>
            <a:r>
              <a:rPr lang="en-US" altLang="en-US" dirty="0">
                <a:latin typeface="Garamond" panose="02020404030301010803" pitchFamily="18" charset="0"/>
              </a:rPr>
              <a:t> – M</a:t>
            </a:r>
            <a:r>
              <a:rPr lang="en-US" altLang="en-US" dirty="0">
                <a:latin typeface="Garamond" panose="02020404030301010803" pitchFamily="18" charset="0"/>
                <a:sym typeface="Wingdings" panose="05000000000000000000" pitchFamily="2" charset="2"/>
              </a:rPr>
              <a:t>ost severe defects </a:t>
            </a:r>
            <a:r>
              <a:rPr lang="en-US" altLang="en-US" dirty="0">
                <a:latin typeface="Garamond" panose="02020404030301010803" pitchFamily="18" charset="0"/>
              </a:rPr>
              <a:t>If the program fail to meet its requirements. </a:t>
            </a:r>
          </a:p>
          <a:p>
            <a:r>
              <a:rPr lang="en-US" altLang="en-US" b="1" dirty="0">
                <a:latin typeface="Garamond" panose="02020404030301010803" pitchFamily="18" charset="0"/>
              </a:rPr>
              <a:t>Tests should be planned long before testing begins</a:t>
            </a:r>
            <a:r>
              <a:rPr lang="en-US" altLang="en-US" dirty="0">
                <a:latin typeface="Garamond" panose="02020404030301010803" pitchFamily="18" charset="0"/>
              </a:rPr>
              <a:t> – Test plan can begin as soon as the req. model is complete. Test cases can begin as soon as design model has been confirmed.  </a:t>
            </a:r>
          </a:p>
          <a:p>
            <a:pPr>
              <a:lnSpc>
                <a:spcPct val="80000"/>
              </a:lnSpc>
            </a:pPr>
            <a:r>
              <a:rPr lang="en-US" altLang="en-US" b="1" dirty="0">
                <a:latin typeface="Garamond" panose="02020404030301010803" pitchFamily="18" charset="0"/>
              </a:rPr>
              <a:t>The Pareto principles applies to software testing</a:t>
            </a:r>
            <a:r>
              <a:rPr lang="en-US" altLang="en-US" dirty="0">
                <a:latin typeface="Garamond" panose="02020404030301010803" pitchFamily="18" charset="0"/>
              </a:rPr>
              <a:t> – 80% of all errors found during testing will likely traceable to 20% of all program. So, isolate suspect components &amp; thoroughly test them. </a:t>
            </a:r>
          </a:p>
          <a:p>
            <a:pPr>
              <a:lnSpc>
                <a:spcPct val="80000"/>
              </a:lnSpc>
            </a:pPr>
            <a:r>
              <a:rPr lang="en-US" altLang="en-US" b="1" dirty="0">
                <a:latin typeface="Garamond" panose="02020404030301010803" pitchFamily="18" charset="0"/>
              </a:rPr>
              <a:t>Testing should begin “in small” and progress toward testing “in the large”</a:t>
            </a:r>
            <a:r>
              <a:rPr lang="en-US" altLang="en-US" dirty="0">
                <a:latin typeface="Garamond" panose="02020404030301010803" pitchFamily="18" charset="0"/>
              </a:rPr>
              <a:t>     – Firstly, the testing focuses on individual component, then, focus shifts to find errors in integrated components and finally in the entire system.  </a:t>
            </a:r>
          </a:p>
          <a:p>
            <a:pPr>
              <a:lnSpc>
                <a:spcPct val="80000"/>
              </a:lnSpc>
            </a:pPr>
            <a:endParaRPr lang="en-US" altLang="en-US" dirty="0">
              <a:latin typeface="Garamond" panose="02020404030301010803" pitchFamily="18" charset="0"/>
            </a:endParaRPr>
          </a:p>
          <a:p>
            <a:pPr>
              <a:lnSpc>
                <a:spcPct val="80000"/>
              </a:lnSpc>
              <a:buNone/>
            </a:pPr>
            <a:endParaRPr lang="en-US" altLang="en-US" dirty="0">
              <a:latin typeface="Garamond" panose="02020404030301010803" pitchFamily="18" charset="0"/>
            </a:endParaRPr>
          </a:p>
          <a:p>
            <a:endParaRPr lang="en-US" alt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E31375A4-56A4-47D6-9801-1991572033F7}" type="slidenum">
              <a:rPr lang="en-US" smtClean="0"/>
              <a:t>70</a:t>
            </a:fld>
            <a:endParaRPr lang="en-US"/>
          </a:p>
        </p:txBody>
      </p:sp>
      <p:pic>
        <p:nvPicPr>
          <p:cNvPr id="5" name="Picture 8" descr="http://www.referenceforbusiness.com/photos/continuous-improvement-1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513" y="4818742"/>
            <a:ext cx="1333057" cy="13330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09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Testing Principles/Guidelines</a:t>
            </a:r>
          </a:p>
        </p:txBody>
      </p:sp>
      <p:sp>
        <p:nvSpPr>
          <p:cNvPr id="3" name="Content Placeholder 2"/>
          <p:cNvSpPr>
            <a:spLocks noGrp="1"/>
          </p:cNvSpPr>
          <p:nvPr>
            <p:ph idx="1"/>
          </p:nvPr>
        </p:nvSpPr>
        <p:spPr>
          <a:xfrm>
            <a:off x="1295399" y="1390787"/>
            <a:ext cx="10221097" cy="4400414"/>
          </a:xfrm>
        </p:spPr>
        <p:txBody>
          <a:bodyPr>
            <a:normAutofit/>
          </a:bodyPr>
          <a:lstStyle/>
          <a:p>
            <a:r>
              <a:rPr lang="en-US" altLang="en-US" b="1" dirty="0">
                <a:latin typeface="Garamond" panose="02020404030301010803" pitchFamily="18" charset="0"/>
              </a:rPr>
              <a:t>Exhaustive testing is not possible</a:t>
            </a:r>
            <a:r>
              <a:rPr lang="en-US" altLang="en-US" dirty="0">
                <a:latin typeface="Garamond" panose="02020404030301010803" pitchFamily="18" charset="0"/>
              </a:rPr>
              <a:t> – impossible to test every combination of paths during testing because the numbers of possible paths could be very large.    </a:t>
            </a:r>
          </a:p>
          <a:p>
            <a:r>
              <a:rPr lang="en-US" altLang="en-US" b="1" dirty="0">
                <a:latin typeface="Garamond" panose="02020404030301010803" pitchFamily="18" charset="0"/>
              </a:rPr>
              <a:t>To be most effective, testing should be conducted by an independent third party</a:t>
            </a:r>
            <a:r>
              <a:rPr lang="en-US" altLang="en-US" dirty="0">
                <a:latin typeface="Garamond" panose="02020404030301010803" pitchFamily="18" charset="0"/>
              </a:rPr>
              <a:t> – developers may selectively test the parts that they think have defects. </a:t>
            </a:r>
          </a:p>
        </p:txBody>
      </p:sp>
      <p:sp>
        <p:nvSpPr>
          <p:cNvPr id="4" name="Slide Number Placeholder 3"/>
          <p:cNvSpPr>
            <a:spLocks noGrp="1"/>
          </p:cNvSpPr>
          <p:nvPr>
            <p:ph type="sldNum" sz="quarter" idx="12"/>
          </p:nvPr>
        </p:nvSpPr>
        <p:spPr/>
        <p:txBody>
          <a:bodyPr/>
          <a:lstStyle/>
          <a:p>
            <a:fld id="{E31375A4-56A4-47D6-9801-1991572033F7}" type="slidenum">
              <a:rPr lang="en-US" smtClean="0"/>
              <a:t>71</a:t>
            </a:fld>
            <a:endParaRPr lang="en-US"/>
          </a:p>
        </p:txBody>
      </p:sp>
    </p:spTree>
    <p:extLst>
      <p:ext uri="{BB962C8B-B14F-4D97-AF65-F5344CB8AC3E}">
        <p14:creationId xmlns:p14="http://schemas.microsoft.com/office/powerpoint/2010/main" val="273210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a:bodyPr>
          <a:lstStyle/>
          <a:p>
            <a:r>
              <a:rPr lang="en-US" altLang="en-US" dirty="0"/>
              <a:t>Example of Test Case</a:t>
            </a:r>
            <a:endParaRPr lang="en-MY" altLang="en-US" dirty="0"/>
          </a:p>
        </p:txBody>
      </p:sp>
      <p:sp>
        <p:nvSpPr>
          <p:cNvPr id="9318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3FD19EAB-6DB5-49FE-9406-221555414A44}" type="slidenum">
              <a:rPr lang="en-US" altLang="en-US" sz="1400"/>
              <a:pPr>
                <a:spcBef>
                  <a:spcPct val="0"/>
                </a:spcBef>
                <a:buClrTx/>
                <a:buSzTx/>
                <a:buFontTx/>
                <a:buNone/>
              </a:pPr>
              <a:t>8</a:t>
            </a:fld>
            <a:endParaRPr lang="en-US" altLang="en-US" sz="1400"/>
          </a:p>
        </p:txBody>
      </p:sp>
      <p:graphicFrame>
        <p:nvGraphicFramePr>
          <p:cNvPr id="8" name="Table 7"/>
          <p:cNvGraphicFramePr>
            <a:graphicFrameLocks noGrp="1"/>
          </p:cNvGraphicFramePr>
          <p:nvPr>
            <p:extLst/>
          </p:nvPr>
        </p:nvGraphicFramePr>
        <p:xfrm>
          <a:off x="1446986" y="1952538"/>
          <a:ext cx="9838851" cy="2742162"/>
        </p:xfrm>
        <a:graphic>
          <a:graphicData uri="http://schemas.openxmlformats.org/drawingml/2006/table">
            <a:tbl>
              <a:tblPr/>
              <a:tblGrid>
                <a:gridCol w="662399">
                  <a:extLst>
                    <a:ext uri="{9D8B030D-6E8A-4147-A177-3AD203B41FA5}">
                      <a16:colId xmlns:a16="http://schemas.microsoft.com/office/drawing/2014/main" val="20000"/>
                    </a:ext>
                  </a:extLst>
                </a:gridCol>
                <a:gridCol w="2337959">
                  <a:extLst>
                    <a:ext uri="{9D8B030D-6E8A-4147-A177-3AD203B41FA5}">
                      <a16:colId xmlns:a16="http://schemas.microsoft.com/office/drawing/2014/main" val="20001"/>
                    </a:ext>
                  </a:extLst>
                </a:gridCol>
                <a:gridCol w="2020441">
                  <a:extLst>
                    <a:ext uri="{9D8B030D-6E8A-4147-A177-3AD203B41FA5}">
                      <a16:colId xmlns:a16="http://schemas.microsoft.com/office/drawing/2014/main" val="20002"/>
                    </a:ext>
                  </a:extLst>
                </a:gridCol>
                <a:gridCol w="1817696">
                  <a:extLst>
                    <a:ext uri="{9D8B030D-6E8A-4147-A177-3AD203B41FA5}">
                      <a16:colId xmlns:a16="http://schemas.microsoft.com/office/drawing/2014/main" val="20003"/>
                    </a:ext>
                  </a:extLst>
                </a:gridCol>
                <a:gridCol w="1311600">
                  <a:extLst>
                    <a:ext uri="{9D8B030D-6E8A-4147-A177-3AD203B41FA5}">
                      <a16:colId xmlns:a16="http://schemas.microsoft.com/office/drawing/2014/main" val="20004"/>
                    </a:ext>
                  </a:extLst>
                </a:gridCol>
                <a:gridCol w="1688756">
                  <a:extLst>
                    <a:ext uri="{9D8B030D-6E8A-4147-A177-3AD203B41FA5}">
                      <a16:colId xmlns:a16="http://schemas.microsoft.com/office/drawing/2014/main" val="20005"/>
                    </a:ext>
                  </a:extLst>
                </a:gridCol>
              </a:tblGrid>
              <a:tr h="496813">
                <a:tc grid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Program Name: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Test Date: 						Tester:</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Tahoma"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extLst>
                  <a:ext uri="{0D108BD9-81ED-4DB2-BD59-A6C34878D82A}">
                    <a16:rowId xmlns:a16="http://schemas.microsoft.com/office/drawing/2014/main" val="10000"/>
                  </a:ext>
                </a:extLst>
              </a:tr>
              <a:tr h="496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No</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Objective/Test Cases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Test Data</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Expected Results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Actual Results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entury Gothic" panose="020B0502020202020204" pitchFamily="34" charset="0"/>
                          <a:cs typeface="Arial" charset="0"/>
                        </a:rPr>
                        <a:t>Remarks/ Comments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AAEFD1"/>
                    </a:solidFill>
                  </a:tcPr>
                </a:tc>
                <a:extLst>
                  <a:ext uri="{0D108BD9-81ED-4DB2-BD59-A6C34878D82A}">
                    <a16:rowId xmlns:a16="http://schemas.microsoft.com/office/drawing/2014/main" val="10001"/>
                  </a:ext>
                </a:extLst>
              </a:tr>
              <a:tr h="134005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Century Gothic" panose="020B0502020202020204" pitchFamily="34" charset="0"/>
                          <a:cs typeface="Arial" charset="0"/>
                        </a:rPr>
                        <a:t>To generate a report to list selected month’s sales</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entury Gothic" panose="020B0502020202020204" pitchFamily="34" charset="0"/>
                          <a:cs typeface="Arial" charset="0"/>
                        </a:rPr>
                        <a:t>June to September Sales data</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Century Gothic" panose="020B0502020202020204" pitchFamily="34" charset="0"/>
                          <a:cs typeface="Arial" charset="0"/>
                        </a:rPr>
                        <a:t>Monthly sales report</a:t>
                      </a: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entury Gothic" panose="020B0502020202020204" pitchFamily="34" charset="0"/>
                        <a:cs typeface="Arial" charset="0"/>
                      </a:endParaRPr>
                    </a:p>
                  </a:txBody>
                  <a:tcPr marT="45727" marB="4572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2F9EE"/>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672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nebula.wsimg.com/511627efc4f9f4fe1a1c87f266446abd?AccessKeyId=CF4D6F122B17A324EEA6&amp;disposition=0&amp;alloworig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4853" y="266230"/>
            <a:ext cx="1983494" cy="137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fontScale="90000"/>
          </a:bodyPr>
          <a:lstStyle/>
          <a:p>
            <a:r>
              <a:rPr lang="en-MY" dirty="0"/>
              <a:t>Introduction – Stages in Testing Process</a:t>
            </a:r>
            <a:br>
              <a:rPr lang="en-MY" dirty="0"/>
            </a:br>
            <a:r>
              <a:rPr lang="en-MY" dirty="0"/>
              <a:t>2. Module Testing</a:t>
            </a:r>
          </a:p>
        </p:txBody>
      </p:sp>
      <p:sp>
        <p:nvSpPr>
          <p:cNvPr id="4" name="Content Placeholder 3"/>
          <p:cNvSpPr>
            <a:spLocks noGrp="1"/>
          </p:cNvSpPr>
          <p:nvPr>
            <p:ph idx="1"/>
          </p:nvPr>
        </p:nvSpPr>
        <p:spPr/>
        <p:txBody>
          <a:bodyPr/>
          <a:lstStyle/>
          <a:p>
            <a:r>
              <a:rPr lang="en-US" altLang="en-US" dirty="0">
                <a:latin typeface="Garamond" panose="02020404030301010803" pitchFamily="18" charset="0"/>
                <a:cs typeface="Times New Roman" panose="02020603050405020304" pitchFamily="18" charset="0"/>
              </a:rPr>
              <a:t>A module is </a:t>
            </a:r>
            <a:r>
              <a:rPr lang="en-US" altLang="en-US" dirty="0">
                <a:solidFill>
                  <a:schemeClr val="hlink"/>
                </a:solidFill>
                <a:latin typeface="Garamond" panose="02020404030301010803" pitchFamily="18" charset="0"/>
                <a:cs typeface="Times New Roman" panose="02020603050405020304" pitchFamily="18" charset="0"/>
              </a:rPr>
              <a:t>a collection of dependent components</a:t>
            </a:r>
            <a:r>
              <a:rPr lang="en-US" altLang="en-US" dirty="0">
                <a:latin typeface="Garamond" panose="02020404030301010803" pitchFamily="18" charset="0"/>
                <a:cs typeface="Times New Roman" panose="02020603050405020304" pitchFamily="18" charset="0"/>
              </a:rPr>
              <a:t> such as an object class, an abstract data type or some looser collection of procedures and functions</a:t>
            </a:r>
            <a:r>
              <a:rPr lang="en-US" altLang="en-US" dirty="0"/>
              <a:t> </a:t>
            </a:r>
          </a:p>
        </p:txBody>
      </p:sp>
      <p:sp>
        <p:nvSpPr>
          <p:cNvPr id="6" name="Slide Number Placeholder 5"/>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151781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2614</Words>
  <Application>Microsoft Office PowerPoint</Application>
  <PresentationFormat>Widescreen</PresentationFormat>
  <Paragraphs>469</Paragraphs>
  <Slides>71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vt:lpstr>
      <vt:lpstr>Berlin Sans FB</vt:lpstr>
      <vt:lpstr>Calibri</vt:lpstr>
      <vt:lpstr>Century Gothic</vt:lpstr>
      <vt:lpstr>Comic Sans MS</vt:lpstr>
      <vt:lpstr>Garamond</vt:lpstr>
      <vt:lpstr>Tahoma</vt:lpstr>
      <vt:lpstr>Times New Roman</vt:lpstr>
      <vt:lpstr>Wingdings</vt:lpstr>
      <vt:lpstr>Diamond Grid 16x9</vt:lpstr>
      <vt:lpstr>Chapter 7 Software Testing</vt:lpstr>
      <vt:lpstr>Lesson Objectives</vt:lpstr>
      <vt:lpstr>Software Testing Fundamentals</vt:lpstr>
      <vt:lpstr>Introduction</vt:lpstr>
      <vt:lpstr>Introduction</vt:lpstr>
      <vt:lpstr>Introduction – Stages in Testing Process</vt:lpstr>
      <vt:lpstr>Introduction – Stages in Testing Process 1. Unit Testing</vt:lpstr>
      <vt:lpstr>Example of Test Case</vt:lpstr>
      <vt:lpstr>Introduction – Stages in Testing Process 2. Module Testing</vt:lpstr>
      <vt:lpstr>Introduction – Stages in Testing Process 3. Sub-System Testing</vt:lpstr>
      <vt:lpstr>Introduction – Stages in Testing Process 4. System Testing</vt:lpstr>
      <vt:lpstr>Introduction – Stages in Testing Process 5. Acceptance Testing</vt:lpstr>
      <vt:lpstr>Introduction – Beta Testing</vt:lpstr>
      <vt:lpstr>PowerPoint Presentation</vt:lpstr>
      <vt:lpstr>Introduction – Stages in Testing Process</vt:lpstr>
      <vt:lpstr>Introduction – Test Data</vt:lpstr>
      <vt:lpstr>Introduction Test Data – Live Data</vt:lpstr>
      <vt:lpstr>Introduction Test Data – Artificial Data</vt:lpstr>
      <vt:lpstr>Introduction – Test Library</vt:lpstr>
      <vt:lpstr>Testing Techniques and Strategies</vt:lpstr>
      <vt:lpstr>Introduction – Stages in Testing Process</vt:lpstr>
      <vt:lpstr>Testing Techniques</vt:lpstr>
      <vt:lpstr>Testing Techniques</vt:lpstr>
      <vt:lpstr>Testing Techniques – Integration Testing 1. Top Down Testing</vt:lpstr>
      <vt:lpstr>Testing Techniques – Integration Testing 1. Top Down Testing</vt:lpstr>
      <vt:lpstr>Testing Techniques – Integration Testing 2. Bottom Up Testing</vt:lpstr>
      <vt:lpstr>Testing Techniques – Integration Testing 2. Bottom Up Testing</vt:lpstr>
      <vt:lpstr>Testing Techniques – Integration Testing 3. Regression Testing</vt:lpstr>
      <vt:lpstr>Testing Techniques – Release Testing 1. Functional/Black Box Testing</vt:lpstr>
      <vt:lpstr>PowerPoint Presentation</vt:lpstr>
      <vt:lpstr>Testing Techniques – Release/Integration Testing 2. White Box Testing</vt:lpstr>
      <vt:lpstr>Testing Techniques – Performance/Stress Test</vt:lpstr>
      <vt:lpstr>PowerPoint Presentation</vt:lpstr>
      <vt:lpstr>Testing Techniques</vt:lpstr>
      <vt:lpstr>Testing Techniques – Component/Unit Testing </vt:lpstr>
      <vt:lpstr>PowerPoint Presentation</vt:lpstr>
      <vt:lpstr>Testing Techniques – Component/Unit Testing </vt:lpstr>
      <vt:lpstr>PowerPoint Presentation</vt:lpstr>
      <vt:lpstr>Testing Techniques – Component/Unit Testing</vt:lpstr>
      <vt:lpstr>Testing Techniques</vt:lpstr>
      <vt:lpstr>Testing Techniques – Interface Testing</vt:lpstr>
      <vt:lpstr>Testing Techniques – Interface Testing</vt:lpstr>
      <vt:lpstr>Testing Techniques – Interface Testing</vt:lpstr>
      <vt:lpstr>Testing Techniques – Interface Testing</vt:lpstr>
      <vt:lpstr>Testing Techniques - Others</vt:lpstr>
      <vt:lpstr>Testing Techniques - Others</vt:lpstr>
      <vt:lpstr>Testing Techniques - Others</vt:lpstr>
      <vt:lpstr>Testing Techniques - Others</vt:lpstr>
      <vt:lpstr>Testing Techniques - Others</vt:lpstr>
      <vt:lpstr>Testing Strategy</vt:lpstr>
      <vt:lpstr>Testing Strategy</vt:lpstr>
      <vt:lpstr>Exercise</vt:lpstr>
      <vt:lpstr>Test Case Design and Planning</vt:lpstr>
      <vt:lpstr>Test Case Design &amp; Planning</vt:lpstr>
      <vt:lpstr>Test Case Design &amp; Planning Test Plan Content</vt:lpstr>
      <vt:lpstr>Test Case Design &amp; Planning Test Plan Content</vt:lpstr>
      <vt:lpstr>Test Case Design &amp; Planning Test Plan Content</vt:lpstr>
      <vt:lpstr>Test Case Design &amp; Planning Test Plan Content</vt:lpstr>
      <vt:lpstr>Test Case Design &amp; Planning Test Plan Content</vt:lpstr>
      <vt:lpstr>Test Case Design &amp; Planning Test Plan Content</vt:lpstr>
      <vt:lpstr>Test Case Design &amp; Planning Test Plan Content</vt:lpstr>
      <vt:lpstr>Test Case Design &amp; Planning Test Plan Content</vt:lpstr>
      <vt:lpstr>Test Case Design &amp; Planning</vt:lpstr>
      <vt:lpstr>PowerPoint Presentation</vt:lpstr>
      <vt:lpstr>Testing Principles/Guidelines</vt:lpstr>
      <vt:lpstr>PowerPoint Presentation</vt:lpstr>
      <vt:lpstr>PowerPoint Presentation</vt:lpstr>
      <vt:lpstr>PowerPoint Presentation</vt:lpstr>
      <vt:lpstr>PowerPoint Presentation</vt:lpstr>
      <vt:lpstr>Testing Principles/Guidelines</vt:lpstr>
      <vt:lpstr>Testing Principles/Guidelines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2015-09-28T01:38:23Z</dcterms:created>
  <dcterms:modified xsi:type="dcterms:W3CDTF">2020-07-29T04:46:22Z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